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Lst>
  <p:notesMasterIdLst>
    <p:notesMasterId r:id="rId37"/>
  </p:notesMasterIdLst>
  <p:sldIdLst>
    <p:sldId id="2147470623" r:id="rId3"/>
    <p:sldId id="2147470625" r:id="rId4"/>
    <p:sldId id="838840364" r:id="rId5"/>
    <p:sldId id="2147470620" r:id="rId6"/>
    <p:sldId id="2147470621" r:id="rId7"/>
    <p:sldId id="2147470622" r:id="rId8"/>
    <p:sldId id="2147470619" r:id="rId9"/>
    <p:sldId id="2147470650" r:id="rId10"/>
    <p:sldId id="2147470626" r:id="rId11"/>
    <p:sldId id="10260" r:id="rId12"/>
    <p:sldId id="2146847056" r:id="rId13"/>
    <p:sldId id="2147470632" r:id="rId14"/>
    <p:sldId id="2147470634" r:id="rId15"/>
    <p:sldId id="2147470635" r:id="rId16"/>
    <p:sldId id="2147470636" r:id="rId17"/>
    <p:sldId id="2147470618" r:id="rId18"/>
    <p:sldId id="2147470627" r:id="rId19"/>
    <p:sldId id="2147470638" r:id="rId20"/>
    <p:sldId id="2147470639" r:id="rId21"/>
    <p:sldId id="2147470637" r:id="rId22"/>
    <p:sldId id="263" r:id="rId23"/>
    <p:sldId id="10259" r:id="rId24"/>
    <p:sldId id="2147470616" r:id="rId25"/>
    <p:sldId id="2142534282" r:id="rId26"/>
    <p:sldId id="2147470628" r:id="rId27"/>
    <p:sldId id="3550" r:id="rId28"/>
    <p:sldId id="3582" r:id="rId29"/>
    <p:sldId id="3576" r:id="rId30"/>
    <p:sldId id="3513" r:id="rId31"/>
    <p:sldId id="2147470629" r:id="rId32"/>
    <p:sldId id="2147470645" r:id="rId33"/>
    <p:sldId id="2147470644" r:id="rId34"/>
    <p:sldId id="2147470646" r:id="rId35"/>
    <p:sldId id="214747064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B37A80-F098-4AB2-B55F-572688D9DA7A}">
          <p14:sldIdLst>
            <p14:sldId id="2147470623"/>
            <p14:sldId id="2147470625"/>
            <p14:sldId id="838840364"/>
            <p14:sldId id="2147470620"/>
            <p14:sldId id="2147470621"/>
            <p14:sldId id="2147470622"/>
            <p14:sldId id="2147470619"/>
            <p14:sldId id="2147470650"/>
            <p14:sldId id="2147470626"/>
            <p14:sldId id="10260"/>
            <p14:sldId id="2146847056"/>
            <p14:sldId id="2147470632"/>
            <p14:sldId id="2147470634"/>
            <p14:sldId id="2147470635"/>
            <p14:sldId id="2147470636"/>
            <p14:sldId id="2147470618"/>
            <p14:sldId id="2147470627"/>
            <p14:sldId id="2147470638"/>
            <p14:sldId id="2147470639"/>
            <p14:sldId id="2147470637"/>
            <p14:sldId id="263"/>
            <p14:sldId id="10259"/>
            <p14:sldId id="2147470616"/>
            <p14:sldId id="2142534282"/>
            <p14:sldId id="2147470628"/>
            <p14:sldId id="3550"/>
            <p14:sldId id="3582"/>
            <p14:sldId id="3576"/>
            <p14:sldId id="3513"/>
            <p14:sldId id="2147470629"/>
            <p14:sldId id="2147470645"/>
            <p14:sldId id="2147470644"/>
            <p14:sldId id="2147470646"/>
            <p14:sldId id="2147470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202" autoAdjust="0"/>
  </p:normalViewPr>
  <p:slideViewPr>
    <p:cSldViewPr snapToGrid="0">
      <p:cViewPr varScale="1">
        <p:scale>
          <a:sx n="128" d="100"/>
          <a:sy n="128"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Master Data</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E2C9BD-634B-4EFC-BFF7-320C84F3C2E7}">
      <dgm:prSet phldrT="[Text]"/>
      <dgm:spPr/>
      <dgm:t>
        <a:bodyPr/>
        <a:lstStyle/>
        <a:p>
          <a:r>
            <a:rPr lang="en-US" dirty="0"/>
            <a:t>Objects created by a company’s business processes</a:t>
          </a:r>
        </a:p>
      </dgm:t>
    </dgm:pt>
    <dgm:pt modelId="{21B65590-C55E-44B1-8F6B-0E456CEDF3D7}" type="parTrans" cxnId="{4640C0D5-2D95-4F86-8007-9FD5B5995A85}">
      <dgm:prSet/>
      <dgm:spPr/>
      <dgm:t>
        <a:bodyPr/>
        <a:lstStyle/>
        <a:p>
          <a:endParaRPr lang="en-US"/>
        </a:p>
      </dgm:t>
    </dgm:pt>
    <dgm:pt modelId="{95F1F0EE-0F92-472C-B92D-2DB32B2CBED4}" type="sibTrans" cxnId="{4640C0D5-2D95-4F86-8007-9FD5B5995A85}">
      <dgm:prSet/>
      <dgm:spPr/>
      <dgm:t>
        <a:bodyPr/>
        <a:lstStyle/>
        <a:p>
          <a:endParaRPr lang="en-US"/>
        </a:p>
      </dgm:t>
    </dgm:pt>
    <dgm:pt modelId="{F6D8ED2F-6170-4693-BD4E-D042EFE1E2EA}">
      <dgm:prSet phldrT="[Text]"/>
      <dgm:spPr/>
      <dgm:t>
        <a:bodyPr/>
        <a:lstStyle/>
        <a:p>
          <a:r>
            <a:rPr lang="en-US" dirty="0"/>
            <a:t>Single version of truth – </a:t>
          </a:r>
          <a:r>
            <a:rPr lang="en-US" dirty="0">
              <a:hlinkClick xmlns:r="http://schemas.openxmlformats.org/officeDocument/2006/relationships" r:id="rId1"/>
            </a:rPr>
            <a:t>Well Known Entity</a:t>
          </a:r>
          <a:endParaRPr lang="en-US" dirty="0"/>
        </a:p>
      </dgm:t>
    </dgm:pt>
    <dgm:pt modelId="{C05750DC-02B8-42F1-9403-D88DF780ECD4}" type="parTrans" cxnId="{890E57F5-CCE0-4E15-A744-D970C95490E1}">
      <dgm:prSet/>
      <dgm:spPr/>
      <dgm:t>
        <a:bodyPr/>
        <a:lstStyle/>
        <a:p>
          <a:endParaRPr lang="en-US"/>
        </a:p>
      </dgm:t>
    </dgm:pt>
    <dgm:pt modelId="{F9992374-C856-4BC9-AEAA-CFBF14F95859}" type="sibTrans" cxnId="{890E57F5-CCE0-4E15-A744-D970C95490E1}">
      <dgm:prSet/>
      <dgm:spPr/>
      <dgm:t>
        <a:bodyPr/>
        <a:lstStyle/>
        <a:p>
          <a:endParaRPr lang="en-US"/>
        </a:p>
      </dgm:t>
    </dgm:pt>
    <dgm:pt modelId="{35C83E0A-5887-4F3A-BA55-4F77F34F6A0A}">
      <dgm:prSet phldrT="[Text]"/>
      <dgm:spPr/>
      <dgm:t>
        <a:bodyPr/>
        <a:lstStyle/>
        <a:p>
          <a:r>
            <a:rPr lang="en-US" dirty="0"/>
            <a:t>Work Product Component</a:t>
          </a:r>
        </a:p>
      </dgm:t>
    </dgm:pt>
    <dgm:pt modelId="{D3F1ED86-3BAB-4485-8A91-08D2899FD4FE}" type="parTrans" cxnId="{5386DF4E-BED2-4CFC-B915-C6C615073401}">
      <dgm:prSet/>
      <dgm:spPr/>
      <dgm:t>
        <a:bodyPr/>
        <a:lstStyle/>
        <a:p>
          <a:endParaRPr lang="en-US"/>
        </a:p>
      </dgm:t>
    </dgm:pt>
    <dgm:pt modelId="{D5AE4B67-56F5-4EB9-B4BF-373F2EAF89AD}" type="sibTrans" cxnId="{5386DF4E-BED2-4CFC-B915-C6C615073401}">
      <dgm:prSet/>
      <dgm:spPr/>
      <dgm:t>
        <a:bodyPr/>
        <a:lstStyle/>
        <a:p>
          <a:endParaRPr lang="en-US"/>
        </a:p>
      </dgm:t>
    </dgm:pt>
    <dgm:pt modelId="{AD67855F-C203-48BF-B47A-3394140FCD7D}">
      <dgm:prSet phldrT="[Text]"/>
      <dgm:spPr/>
      <dgm:t>
        <a:bodyPr/>
        <a:lstStyle/>
        <a:p>
          <a:r>
            <a:rPr lang="en-US" dirty="0"/>
            <a:t>Output of a business object (master data)</a:t>
          </a:r>
        </a:p>
      </dgm:t>
    </dgm:pt>
    <dgm:pt modelId="{8F5830ED-3E5A-4588-86BF-436DE17A470E}" type="parTrans" cxnId="{4C2EAF29-0CB7-47C0-AFCE-EC48BACF797D}">
      <dgm:prSet/>
      <dgm:spPr/>
      <dgm:t>
        <a:bodyPr/>
        <a:lstStyle/>
        <a:p>
          <a:endParaRPr lang="en-US"/>
        </a:p>
      </dgm:t>
    </dgm:pt>
    <dgm:pt modelId="{E8D9974A-D25C-4520-A8B0-E961AE6F768B}" type="sibTrans" cxnId="{4C2EAF29-0CB7-47C0-AFCE-EC48BACF797D}">
      <dgm:prSet/>
      <dgm:spPr/>
      <dgm:t>
        <a:bodyPr/>
        <a:lstStyle/>
        <a:p>
          <a:endParaRPr lang="en-US"/>
        </a:p>
      </dgm:t>
    </dgm:pt>
    <dgm:pt modelId="{2EA1DF1F-23E3-47A0-9F63-93CED18F31E7}">
      <dgm:prSet phldrT="[Text]"/>
      <dgm:spPr/>
      <dgm:t>
        <a:bodyPr/>
        <a:lstStyle/>
        <a:p>
          <a:r>
            <a:rPr lang="en-US" dirty="0"/>
            <a:t>Are measurements or observations from the object,</a:t>
          </a:r>
        </a:p>
      </dgm:t>
    </dgm:pt>
    <dgm:pt modelId="{946FBD9E-6AE0-4909-B045-DA494E72309E}" type="parTrans" cxnId="{E18D2C09-7D00-40DB-A836-F5A6998E7B78}">
      <dgm:prSet/>
      <dgm:spPr/>
      <dgm:t>
        <a:bodyPr/>
        <a:lstStyle/>
        <a:p>
          <a:endParaRPr lang="en-US"/>
        </a:p>
      </dgm:t>
    </dgm:pt>
    <dgm:pt modelId="{0F901F49-D4E6-4D44-BF03-A6577B37CEAC}" type="sibTrans" cxnId="{E18D2C09-7D00-40DB-A836-F5A6998E7B78}">
      <dgm:prSet/>
      <dgm:spPr/>
      <dgm:t>
        <a:bodyPr/>
        <a:lstStyle/>
        <a:p>
          <a:endParaRPr lang="en-US"/>
        </a:p>
      </dgm:t>
    </dgm:pt>
    <dgm:pt modelId="{C50568CE-DDF9-4B03-BDF8-0959D494BF58}">
      <dgm:prSet phldrT="[Text]"/>
      <dgm:spPr/>
      <dgm:t>
        <a:bodyPr/>
        <a:lstStyle/>
        <a:p>
          <a:r>
            <a:rPr lang="en-US" dirty="0"/>
            <a:t>Reference Data</a:t>
          </a:r>
        </a:p>
      </dgm:t>
    </dgm:pt>
    <dgm:pt modelId="{E24AEC8B-F7E2-44B4-9567-95EBB623E893}" type="parTrans" cxnId="{9834440C-3461-4D9B-94C6-565246DB7D56}">
      <dgm:prSet/>
      <dgm:spPr/>
      <dgm:t>
        <a:bodyPr/>
        <a:lstStyle/>
        <a:p>
          <a:endParaRPr lang="en-US"/>
        </a:p>
      </dgm:t>
    </dgm:pt>
    <dgm:pt modelId="{87086240-75F2-4664-8367-D348CBBC42EB}" type="sibTrans" cxnId="{9834440C-3461-4D9B-94C6-565246DB7D56}">
      <dgm:prSet/>
      <dgm:spPr/>
      <dgm:t>
        <a:bodyPr/>
        <a:lstStyle/>
        <a:p>
          <a:endParaRPr lang="en-US"/>
        </a:p>
      </dgm:t>
    </dgm:pt>
    <dgm:pt modelId="{941D47F7-6C42-47D6-A8BE-1E30E3BE909C}">
      <dgm:prSet phldrT="[Text]"/>
      <dgm:spPr/>
      <dgm:t>
        <a:bodyPr/>
        <a:lstStyle/>
        <a:p>
          <a:r>
            <a:rPr lang="en-US" dirty="0"/>
            <a:t>Often “type” concepts</a:t>
          </a:r>
        </a:p>
      </dgm:t>
    </dgm:pt>
    <dgm:pt modelId="{DBBA6316-F869-44D8-95DD-438DC9FBCDA3}" type="parTrans" cxnId="{B826E8C8-264B-4E4D-B90A-58413AA65306}">
      <dgm:prSet/>
      <dgm:spPr/>
      <dgm:t>
        <a:bodyPr/>
        <a:lstStyle/>
        <a:p>
          <a:endParaRPr lang="en-US"/>
        </a:p>
      </dgm:t>
    </dgm:pt>
    <dgm:pt modelId="{6DE00D1E-2D1D-4CBA-9533-D4785BA5AA64}" type="sibTrans" cxnId="{B826E8C8-264B-4E4D-B90A-58413AA65306}">
      <dgm:prSet/>
      <dgm:spPr/>
      <dgm:t>
        <a:bodyPr/>
        <a:lstStyle/>
        <a:p>
          <a:endParaRPr lang="en-US"/>
        </a:p>
      </dgm:t>
    </dgm:pt>
    <dgm:pt modelId="{444CDCAC-3755-4335-96DC-9F11592097E8}">
      <dgm:prSet phldrT="[Text]"/>
      <dgm:spPr/>
      <dgm:t>
        <a:bodyPr/>
        <a:lstStyle/>
        <a:p>
          <a:r>
            <a:rPr lang="en-US" dirty="0"/>
            <a:t>Often defined outside of the company, e.g., by standards organizations</a:t>
          </a:r>
        </a:p>
      </dgm:t>
    </dgm:pt>
    <dgm:pt modelId="{3E6A44FD-DB43-4E6B-972B-DB472CE31CCA}" type="parTrans" cxnId="{8657153A-AD41-4882-B584-E9A871428932}">
      <dgm:prSet/>
      <dgm:spPr/>
      <dgm:t>
        <a:bodyPr/>
        <a:lstStyle/>
        <a:p>
          <a:endParaRPr lang="en-US"/>
        </a:p>
      </dgm:t>
    </dgm:pt>
    <dgm:pt modelId="{1C5B330B-B939-4126-82B4-0ADD666DB710}" type="sibTrans" cxnId="{8657153A-AD41-4882-B584-E9A871428932}">
      <dgm:prSet/>
      <dgm:spPr/>
      <dgm:t>
        <a:bodyPr/>
        <a:lstStyle/>
        <a:p>
          <a:endParaRPr lang="en-US"/>
        </a:p>
      </dgm:t>
    </dgm:pt>
    <dgm:pt modelId="{315757B4-2799-41A0-9019-A434A72FA1D5}">
      <dgm:prSet phldrT="[Text]"/>
      <dgm:spPr/>
      <dgm:t>
        <a:bodyPr/>
        <a:lstStyle/>
        <a:p>
          <a:r>
            <a:rPr lang="en-US" dirty="0"/>
            <a:t>Object is versioned; identity is not</a:t>
          </a:r>
        </a:p>
      </dgm:t>
    </dgm:pt>
    <dgm:pt modelId="{1FA96A60-B070-48C0-AF72-5457CA4BAEFD}" type="parTrans" cxnId="{A652401B-600A-4A9A-9359-BDC14DDA6B4B}">
      <dgm:prSet/>
      <dgm:spPr/>
      <dgm:t>
        <a:bodyPr/>
        <a:lstStyle/>
        <a:p>
          <a:endParaRPr lang="en-US"/>
        </a:p>
      </dgm:t>
    </dgm:pt>
    <dgm:pt modelId="{BF40AAC8-AFDD-465B-8C9F-2199D5C9C430}" type="sibTrans" cxnId="{A652401B-600A-4A9A-9359-BDC14DDA6B4B}">
      <dgm:prSet/>
      <dgm:spPr/>
      <dgm:t>
        <a:bodyPr/>
        <a:lstStyle/>
        <a:p>
          <a:endParaRPr lang="en-US"/>
        </a:p>
      </dgm:t>
    </dgm:pt>
    <dgm:pt modelId="{B7AEB30D-265B-4E2F-AA9E-118AAE2FA10C}">
      <dgm:prSet phldrT="[Text]"/>
      <dgm:spPr/>
      <dgm:t>
        <a:bodyPr/>
        <a:lstStyle/>
        <a:p>
          <a:r>
            <a:rPr lang="en-US" dirty="0"/>
            <a:t>Describes a physical object, or business activity</a:t>
          </a:r>
        </a:p>
      </dgm:t>
    </dgm:pt>
    <dgm:pt modelId="{FE0DB141-1A6B-4002-9B92-EF23212B2840}" type="parTrans" cxnId="{AEBE060B-80B7-4317-938B-3603726F2E17}">
      <dgm:prSet/>
      <dgm:spPr/>
      <dgm:t>
        <a:bodyPr/>
        <a:lstStyle/>
        <a:p>
          <a:endParaRPr lang="en-US"/>
        </a:p>
      </dgm:t>
    </dgm:pt>
    <dgm:pt modelId="{28170996-5F86-4F58-A8C8-254D8933D38C}" type="sibTrans" cxnId="{AEBE060B-80B7-4317-938B-3603726F2E17}">
      <dgm:prSet/>
      <dgm:spPr/>
      <dgm:t>
        <a:bodyPr/>
        <a:lstStyle/>
        <a:p>
          <a:endParaRPr lang="en-US"/>
        </a:p>
      </dgm:t>
    </dgm:pt>
    <dgm:pt modelId="{EACEF023-AC1C-4492-AB8E-DAF6155FBFFC}">
      <dgm:prSet phldrT="[Text]"/>
      <dgm:spPr/>
      <dgm:t>
        <a:bodyPr/>
        <a:lstStyle/>
        <a:p>
          <a:r>
            <a:rPr lang="en-US" dirty="0"/>
            <a:t>Catalog of objects grows and changes slowly</a:t>
          </a:r>
        </a:p>
      </dgm:t>
    </dgm:pt>
    <dgm:pt modelId="{C4E0A1A8-EC3A-45DB-89A7-B1F650BF592F}" type="parTrans" cxnId="{A37F1F24-9A73-4D82-9167-B08B03FB01EA}">
      <dgm:prSet/>
      <dgm:spPr/>
      <dgm:t>
        <a:bodyPr/>
        <a:lstStyle/>
        <a:p>
          <a:endParaRPr lang="en-US"/>
        </a:p>
      </dgm:t>
    </dgm:pt>
    <dgm:pt modelId="{7C662767-AE93-4187-97AF-800DD974EEF9}" type="sibTrans" cxnId="{A37F1F24-9A73-4D82-9167-B08B03FB01EA}">
      <dgm:prSet/>
      <dgm:spPr/>
      <dgm:t>
        <a:bodyPr/>
        <a:lstStyle/>
        <a:p>
          <a:endParaRPr lang="en-US"/>
        </a:p>
      </dgm:t>
    </dgm:pt>
    <dgm:pt modelId="{0370E889-E9A6-4904-8D29-6C0346569B5B}">
      <dgm:prSet phldrT="[Text]"/>
      <dgm:spPr/>
      <dgm:t>
        <a:bodyPr/>
        <a:lstStyle/>
        <a:p>
          <a:r>
            <a:rPr lang="en-US" dirty="0"/>
            <a:t>Or derivatives and interpretations of these outputs</a:t>
          </a:r>
        </a:p>
      </dgm:t>
    </dgm:pt>
    <dgm:pt modelId="{BFE98488-EA42-463D-8371-4E0DDB825028}" type="parTrans" cxnId="{2049D1F4-5316-413E-8EE6-3932BFE1454B}">
      <dgm:prSet/>
      <dgm:spPr/>
      <dgm:t>
        <a:bodyPr/>
        <a:lstStyle/>
        <a:p>
          <a:endParaRPr lang="en-US"/>
        </a:p>
      </dgm:t>
    </dgm:pt>
    <dgm:pt modelId="{BD217D4A-5FFA-4BB6-B87D-65F287228C28}" type="sibTrans" cxnId="{2049D1F4-5316-413E-8EE6-3932BFE1454B}">
      <dgm:prSet/>
      <dgm:spPr/>
      <dgm:t>
        <a:bodyPr/>
        <a:lstStyle/>
        <a:p>
          <a:endParaRPr lang="en-US"/>
        </a:p>
      </dgm:t>
    </dgm:pt>
    <dgm:pt modelId="{0A7C593A-DD1C-4120-9900-A0EDA2105B6B}">
      <dgm:prSet phldrT="[Text]"/>
      <dgm:spPr/>
      <dgm:t>
        <a:bodyPr/>
        <a:lstStyle/>
        <a:p>
          <a:r>
            <a:rPr lang="en-US" dirty="0"/>
            <a:t>Are immutable and typically not versioned</a:t>
          </a:r>
        </a:p>
      </dgm:t>
    </dgm:pt>
    <dgm:pt modelId="{2578F1A0-3309-4DA0-98BD-3F5BA7D2F9A0}" type="parTrans" cxnId="{08C3B6DC-4961-4D60-8F49-C7BEB99DE9AC}">
      <dgm:prSet/>
      <dgm:spPr/>
      <dgm:t>
        <a:bodyPr/>
        <a:lstStyle/>
        <a:p>
          <a:endParaRPr lang="en-US"/>
        </a:p>
      </dgm:t>
    </dgm:pt>
    <dgm:pt modelId="{4A699980-A137-4292-90E9-E45B8E45B905}" type="sibTrans" cxnId="{08C3B6DC-4961-4D60-8F49-C7BEB99DE9AC}">
      <dgm:prSet/>
      <dgm:spPr/>
      <dgm:t>
        <a:bodyPr/>
        <a:lstStyle/>
        <a:p>
          <a:endParaRPr lang="en-US"/>
        </a:p>
      </dgm:t>
    </dgm:pt>
    <dgm:pt modelId="{D9943640-8E97-44E6-85D0-0E000E879D23}">
      <dgm:prSet phldrT="[Text]"/>
      <dgm:spPr/>
      <dgm:t>
        <a:bodyPr/>
        <a:lstStyle/>
        <a:p>
          <a:r>
            <a:rPr lang="en-US" dirty="0"/>
            <a:t>There is no authoritative record, but preferred</a:t>
          </a:r>
        </a:p>
      </dgm:t>
    </dgm:pt>
    <dgm:pt modelId="{80012255-0B13-4F79-A129-1748E52810FB}" type="parTrans" cxnId="{1A71B755-08D3-434C-A4C9-C959C8B305CC}">
      <dgm:prSet/>
      <dgm:spPr/>
      <dgm:t>
        <a:bodyPr/>
        <a:lstStyle/>
        <a:p>
          <a:endParaRPr lang="en-US"/>
        </a:p>
      </dgm:t>
    </dgm:pt>
    <dgm:pt modelId="{392E227D-0E93-43D4-A626-163710A79B30}" type="sibTrans" cxnId="{1A71B755-08D3-434C-A4C9-C959C8B305CC}">
      <dgm:prSet/>
      <dgm:spPr/>
      <dgm:t>
        <a:bodyPr/>
        <a:lstStyle/>
        <a:p>
          <a:endParaRPr lang="en-US"/>
        </a:p>
      </dgm:t>
    </dgm:pt>
    <dgm:pt modelId="{4F338BFA-FFCD-4FF8-828C-B4457F6B7412}">
      <dgm:prSet phldrT="[Text]"/>
      <dgm:spPr/>
      <dgm:t>
        <a:bodyPr/>
        <a:lstStyle/>
        <a:p>
          <a:r>
            <a:rPr lang="en-US" dirty="0"/>
            <a:t>Have associated artefacts</a:t>
          </a:r>
        </a:p>
      </dgm:t>
    </dgm:pt>
    <dgm:pt modelId="{A54BBFFC-3C0C-432F-BF6C-B53D5BA37583}" type="parTrans" cxnId="{11EC3513-2848-467E-93B2-8E2E934D1ADE}">
      <dgm:prSet/>
      <dgm:spPr/>
      <dgm:t>
        <a:bodyPr/>
        <a:lstStyle/>
        <a:p>
          <a:endParaRPr lang="en-US"/>
        </a:p>
      </dgm:t>
    </dgm:pt>
    <dgm:pt modelId="{B7C66498-9E4C-4CD7-A5BC-AD823DD83179}" type="sibTrans" cxnId="{11EC3513-2848-467E-93B2-8E2E934D1ADE}">
      <dgm:prSet/>
      <dgm:spPr/>
      <dgm:t>
        <a:bodyPr/>
        <a:lstStyle/>
        <a:p>
          <a:endParaRPr lang="en-US"/>
        </a:p>
      </dgm:t>
    </dgm:pt>
    <dgm:pt modelId="{70DF2ECA-D69F-4948-B635-E5C753D60F6C}">
      <dgm:prSet phldrT="[Text]"/>
      <dgm:spPr/>
      <dgm:t>
        <a:bodyPr/>
        <a:lstStyle/>
        <a:p>
          <a:r>
            <a:rPr lang="en-US" dirty="0"/>
            <a:t>Maybe one of three governance levels:</a:t>
          </a:r>
        </a:p>
      </dgm:t>
    </dgm:pt>
    <dgm:pt modelId="{033F267E-D88A-49F5-AAEE-584B93D37DB6}" type="parTrans" cxnId="{0590EFC0-199E-4886-8FB4-3EDB98B45349}">
      <dgm:prSet/>
      <dgm:spPr/>
    </dgm:pt>
    <dgm:pt modelId="{5DEF5CAA-0578-4EB5-B962-5449DFFDDBBE}" type="sibTrans" cxnId="{0590EFC0-199E-4886-8FB4-3EDB98B45349}">
      <dgm:prSet/>
      <dgm:spPr/>
    </dgm:pt>
    <dgm:pt modelId="{F0DD0130-83A5-491C-B4D2-971D4B09CBB4}">
      <dgm:prSet phldrT="[Text]"/>
      <dgm:spPr/>
      <dgm:t>
        <a:bodyPr/>
        <a:lstStyle/>
        <a:p>
          <a:r>
            <a:rPr lang="en-US" dirty="0">
              <a:effectLst/>
              <a:latin typeface="Segoe UI" panose="020B0502040204020203" pitchFamily="34" charset="0"/>
            </a:rPr>
            <a:t>FIXED - may not edit or add values</a:t>
          </a:r>
          <a:endParaRPr lang="en-US" dirty="0"/>
        </a:p>
      </dgm:t>
    </dgm:pt>
    <dgm:pt modelId="{443FBDDB-08F8-4946-9737-86B7DA30D531}" type="parTrans" cxnId="{E368B041-822B-4BBB-8EB0-938F8FBC5723}">
      <dgm:prSet/>
      <dgm:spPr/>
    </dgm:pt>
    <dgm:pt modelId="{120A1FAA-081A-454A-8BF6-2534C809DF68}" type="sibTrans" cxnId="{E368B041-822B-4BBB-8EB0-938F8FBC5723}">
      <dgm:prSet/>
      <dgm:spPr/>
    </dgm:pt>
    <dgm:pt modelId="{AE24FF03-5B0E-43F3-B7CC-078183DD0930}">
      <dgm:prSet/>
      <dgm:spPr/>
      <dgm:t>
        <a:bodyPr/>
        <a:lstStyle/>
        <a:p>
          <a:r>
            <a:rPr lang="en-US" dirty="0">
              <a:effectLst/>
              <a:latin typeface="Segoe UI" panose="020B0502040204020203" pitchFamily="34" charset="0"/>
            </a:rPr>
            <a:t>OPEN - may add, but not edit existing values</a:t>
          </a:r>
          <a:endParaRPr lang="en-US" dirty="0">
            <a:effectLst/>
            <a:latin typeface="Arial" panose="020B0604020202020204" pitchFamily="34" charset="0"/>
          </a:endParaRPr>
        </a:p>
      </dgm:t>
    </dgm:pt>
    <dgm:pt modelId="{410509B8-6039-4FB1-B854-E53301AFB6AE}" type="parTrans" cxnId="{05DBD36F-92E9-436C-896A-339C1D61147D}">
      <dgm:prSet/>
      <dgm:spPr/>
      <dgm:t>
        <a:bodyPr/>
        <a:lstStyle/>
        <a:p>
          <a:endParaRPr lang="en-US"/>
        </a:p>
      </dgm:t>
    </dgm:pt>
    <dgm:pt modelId="{A4481F65-E42B-4A5B-AAF2-27F5C9047830}" type="sibTrans" cxnId="{05DBD36F-92E9-436C-896A-339C1D61147D}">
      <dgm:prSet/>
      <dgm:spPr/>
      <dgm:t>
        <a:bodyPr/>
        <a:lstStyle/>
        <a:p>
          <a:endParaRPr lang="en-US"/>
        </a:p>
      </dgm:t>
    </dgm:pt>
    <dgm:pt modelId="{7FDF4758-399F-4751-BAB7-DCD985378670}">
      <dgm:prSet/>
      <dgm:spPr/>
      <dgm:t>
        <a:bodyPr/>
        <a:lstStyle/>
        <a:p>
          <a:r>
            <a:rPr lang="en-US" dirty="0">
              <a:effectLst/>
              <a:latin typeface="Segoe UI" panose="020B0502040204020203" pitchFamily="34" charset="0"/>
            </a:rPr>
            <a:t>LOCAL - may add and/or edit any values</a:t>
          </a:r>
        </a:p>
      </dgm:t>
    </dgm:pt>
    <dgm:pt modelId="{630E5823-1359-4CF6-826C-E176A18FECCC}" type="parTrans" cxnId="{85E0A9BB-A034-4419-A49C-C8A9656D3836}">
      <dgm:prSet/>
      <dgm:spPr/>
      <dgm:t>
        <a:bodyPr/>
        <a:lstStyle/>
        <a:p>
          <a:endParaRPr lang="en-US"/>
        </a:p>
      </dgm:t>
    </dgm:pt>
    <dgm:pt modelId="{1D4DF043-4A8C-417E-A01A-9F3C97C71767}" type="sibTrans" cxnId="{85E0A9BB-A034-4419-A49C-C8A9656D3836}">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3">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3">
        <dgm:presLayoutVars>
          <dgm:bulletEnabled val="1"/>
        </dgm:presLayoutVars>
      </dgm:prSet>
      <dgm:spPr/>
    </dgm:pt>
    <dgm:pt modelId="{2C80CEA6-A881-477B-8FD6-D4D842FC4603}" type="pres">
      <dgm:prSet presAssocID="{770849B5-E49A-45CD-B4A3-7C108AD25912}" presName="space" presStyleCnt="0"/>
      <dgm:spPr/>
    </dgm:pt>
    <dgm:pt modelId="{E6B2ED68-6BD5-4C8C-BF20-F0F645ED943F}" type="pres">
      <dgm:prSet presAssocID="{35C83E0A-5887-4F3A-BA55-4F77F34F6A0A}" presName="composite" presStyleCnt="0"/>
      <dgm:spPr/>
    </dgm:pt>
    <dgm:pt modelId="{C32E5DD4-65AE-4E76-B36A-3B763E09861C}" type="pres">
      <dgm:prSet presAssocID="{35C83E0A-5887-4F3A-BA55-4F77F34F6A0A}" presName="parTx" presStyleLbl="alignNode1" presStyleIdx="1" presStyleCnt="3">
        <dgm:presLayoutVars>
          <dgm:chMax val="0"/>
          <dgm:chPref val="0"/>
          <dgm:bulletEnabled val="1"/>
        </dgm:presLayoutVars>
      </dgm:prSet>
      <dgm:spPr/>
    </dgm:pt>
    <dgm:pt modelId="{9ED0DABF-0FE2-4296-A4AF-FA53475323CA}" type="pres">
      <dgm:prSet presAssocID="{35C83E0A-5887-4F3A-BA55-4F77F34F6A0A}" presName="desTx" presStyleLbl="alignAccFollowNode1" presStyleIdx="1" presStyleCnt="3">
        <dgm:presLayoutVars>
          <dgm:bulletEnabled val="1"/>
        </dgm:presLayoutVars>
      </dgm:prSet>
      <dgm:spPr/>
    </dgm:pt>
    <dgm:pt modelId="{E8A5B182-BF14-419F-80DB-3B2894AE0441}" type="pres">
      <dgm:prSet presAssocID="{D5AE4B67-56F5-4EB9-B4BF-373F2EAF89AD}" presName="space" presStyleCnt="0"/>
      <dgm:spPr/>
    </dgm:pt>
    <dgm:pt modelId="{D6C509C8-19AC-4E6C-BA83-CA439361121B}" type="pres">
      <dgm:prSet presAssocID="{C50568CE-DDF9-4B03-BDF8-0959D494BF58}" presName="composite" presStyleCnt="0"/>
      <dgm:spPr/>
    </dgm:pt>
    <dgm:pt modelId="{FC52DE8C-B88C-42A3-A85B-2EE509869321}" type="pres">
      <dgm:prSet presAssocID="{C50568CE-DDF9-4B03-BDF8-0959D494BF58}" presName="parTx" presStyleLbl="alignNode1" presStyleIdx="2" presStyleCnt="3">
        <dgm:presLayoutVars>
          <dgm:chMax val="0"/>
          <dgm:chPref val="0"/>
          <dgm:bulletEnabled val="1"/>
        </dgm:presLayoutVars>
      </dgm:prSet>
      <dgm:spPr/>
    </dgm:pt>
    <dgm:pt modelId="{15D26E84-9E0E-43D4-8ACA-D57E4A4D1153}" type="pres">
      <dgm:prSet presAssocID="{C50568CE-DDF9-4B03-BDF8-0959D494BF58}" presName="desTx" presStyleLbl="alignAccFollowNode1" presStyleIdx="2" presStyleCnt="3">
        <dgm:presLayoutVars>
          <dgm:bulletEnabled val="1"/>
        </dgm:presLayoutVars>
      </dgm:prSet>
      <dgm:spPr/>
    </dgm:pt>
  </dgm:ptLst>
  <dgm:cxnLst>
    <dgm:cxn modelId="{7C726F01-CFC3-4771-873E-E60A539DBD7E}" type="presOf" srcId="{4F338BFA-FFCD-4FF8-828C-B4457F6B7412}" destId="{9ED0DABF-0FE2-4296-A4AF-FA53475323CA}" srcOrd="0" destOrd="3" presId="urn:microsoft.com/office/officeart/2005/8/layout/hList1"/>
    <dgm:cxn modelId="{61425B02-A838-41B0-86D6-AAA09E29C4FD}" type="presOf" srcId="{B7AEB30D-265B-4E2F-AA9E-118AAE2FA10C}" destId="{82FD06CC-E82A-451E-AE80-E512AC783B24}" srcOrd="0" destOrd="0" presId="urn:microsoft.com/office/officeart/2005/8/layout/hList1"/>
    <dgm:cxn modelId="{E18D2C09-7D00-40DB-A836-F5A6998E7B78}" srcId="{35C83E0A-5887-4F3A-BA55-4F77F34F6A0A}" destId="{2EA1DF1F-23E3-47A0-9F63-93CED18F31E7}" srcOrd="1" destOrd="0" parTransId="{946FBD9E-6AE0-4909-B045-DA494E72309E}" sibTransId="{0F901F49-D4E6-4D44-BF03-A6577B37CEAC}"/>
    <dgm:cxn modelId="{AEBE060B-80B7-4317-938B-3603726F2E17}" srcId="{94BE402E-941A-4DA6-9398-DA2E542F0587}" destId="{B7AEB30D-265B-4E2F-AA9E-118AAE2FA10C}" srcOrd="0" destOrd="0" parTransId="{FE0DB141-1A6B-4002-9B92-EF23212B2840}" sibTransId="{28170996-5F86-4F58-A8C8-254D8933D38C}"/>
    <dgm:cxn modelId="{9834440C-3461-4D9B-94C6-565246DB7D56}" srcId="{367482FB-A388-49F8-B393-116D57428755}" destId="{C50568CE-DDF9-4B03-BDF8-0959D494BF58}" srcOrd="2" destOrd="0" parTransId="{E24AEC8B-F7E2-44B4-9567-95EBB623E893}" sibTransId="{87086240-75F2-4664-8367-D348CBBC42EB}"/>
    <dgm:cxn modelId="{11EC3513-2848-467E-93B2-8E2E934D1ADE}" srcId="{35C83E0A-5887-4F3A-BA55-4F77F34F6A0A}" destId="{4F338BFA-FFCD-4FF8-828C-B4457F6B7412}" srcOrd="3" destOrd="0" parTransId="{A54BBFFC-3C0C-432F-BF6C-B53D5BA37583}" sibTransId="{B7C66498-9E4C-4CD7-A5BC-AD823DD83179}"/>
    <dgm:cxn modelId="{74F3D518-9BF8-4E53-B61D-ADAE4F2B3012}" type="presOf" srcId="{EACEF023-AC1C-4492-AB8E-DAF6155FBFFC}" destId="{15D26E84-9E0E-43D4-8ACA-D57E4A4D1153}" srcOrd="0" destOrd="1" presId="urn:microsoft.com/office/officeart/2005/8/layout/hList1"/>
    <dgm:cxn modelId="{A652401B-600A-4A9A-9359-BDC14DDA6B4B}" srcId="{94BE402E-941A-4DA6-9398-DA2E542F0587}" destId="{315757B4-2799-41A0-9019-A434A72FA1D5}" srcOrd="3" destOrd="0" parTransId="{1FA96A60-B070-48C0-AF72-5457CA4BAEFD}" sibTransId="{BF40AAC8-AFDD-465B-8C9F-2199D5C9C430}"/>
    <dgm:cxn modelId="{E407141C-ACAD-480E-BFF9-57F76BB726F3}" type="presOf" srcId="{315757B4-2799-41A0-9019-A434A72FA1D5}" destId="{82FD06CC-E82A-451E-AE80-E512AC783B24}" srcOrd="0" destOrd="3" presId="urn:microsoft.com/office/officeart/2005/8/layout/hList1"/>
    <dgm:cxn modelId="{A37F1F24-9A73-4D82-9167-B08B03FB01EA}" srcId="{C50568CE-DDF9-4B03-BDF8-0959D494BF58}" destId="{EACEF023-AC1C-4492-AB8E-DAF6155FBFFC}" srcOrd="1" destOrd="0" parTransId="{C4E0A1A8-EC3A-45DB-89A7-B1F650BF592F}" sibTransId="{7C662767-AE93-4187-97AF-800DD974EEF9}"/>
    <dgm:cxn modelId="{6FC01B27-391A-4E37-94CF-C0B704E9FD86}" type="presOf" srcId="{70DF2ECA-D69F-4948-B635-E5C753D60F6C}" destId="{15D26E84-9E0E-43D4-8ACA-D57E4A4D1153}" srcOrd="0" destOrd="3" presId="urn:microsoft.com/office/officeart/2005/8/layout/hList1"/>
    <dgm:cxn modelId="{E4178427-8C9F-45AA-91F8-97812BA4C412}" type="presOf" srcId="{444CDCAC-3755-4335-96DC-9F11592097E8}" destId="{15D26E84-9E0E-43D4-8ACA-D57E4A4D1153}" srcOrd="0" destOrd="2" presId="urn:microsoft.com/office/officeart/2005/8/layout/hList1"/>
    <dgm:cxn modelId="{4C2EAF29-0CB7-47C0-AFCE-EC48BACF797D}" srcId="{35C83E0A-5887-4F3A-BA55-4F77F34F6A0A}" destId="{AD67855F-C203-48BF-B47A-3394140FCD7D}" srcOrd="0" destOrd="0" parTransId="{8F5830ED-3E5A-4588-86BF-436DE17A470E}" sibTransId="{E8D9974A-D25C-4520-A8B0-E961AE6F768B}"/>
    <dgm:cxn modelId="{FDC7D432-9C64-4708-B28F-7F78C22CD922}" type="presOf" srcId="{AE24FF03-5B0E-43F3-B7CC-078183DD0930}" destId="{15D26E84-9E0E-43D4-8ACA-D57E4A4D1153}" srcOrd="0" destOrd="5" presId="urn:microsoft.com/office/officeart/2005/8/layout/hList1"/>
    <dgm:cxn modelId="{8657153A-AD41-4882-B584-E9A871428932}" srcId="{C50568CE-DDF9-4B03-BDF8-0959D494BF58}" destId="{444CDCAC-3755-4335-96DC-9F11592097E8}" srcOrd="2" destOrd="0" parTransId="{3E6A44FD-DB43-4E6B-972B-DB472CE31CCA}" sibTransId="{1C5B330B-B939-4126-82B4-0ADD666DB710}"/>
    <dgm:cxn modelId="{E368B041-822B-4BBB-8EB0-938F8FBC5723}" srcId="{70DF2ECA-D69F-4948-B635-E5C753D60F6C}" destId="{F0DD0130-83A5-491C-B4D2-971D4B09CBB4}" srcOrd="0" destOrd="0" parTransId="{443FBDDB-08F8-4946-9737-86B7DA30D531}" sibTransId="{120A1FAA-081A-454A-8BF6-2534C809DF68}"/>
    <dgm:cxn modelId="{5386DF4E-BED2-4CFC-B915-C6C615073401}" srcId="{367482FB-A388-49F8-B393-116D57428755}" destId="{35C83E0A-5887-4F3A-BA55-4F77F34F6A0A}" srcOrd="1" destOrd="0" parTransId="{D3F1ED86-3BAB-4485-8A91-08D2899FD4FE}" sibTransId="{D5AE4B67-56F5-4EB9-B4BF-373F2EAF89AD}"/>
    <dgm:cxn modelId="{1A71B755-08D3-434C-A4C9-C959C8B305CC}" srcId="{35C83E0A-5887-4F3A-BA55-4F77F34F6A0A}" destId="{D9943640-8E97-44E6-85D0-0E000E879D23}" srcOrd="5" destOrd="0" parTransId="{80012255-0B13-4F79-A129-1748E52810FB}" sibTransId="{392E227D-0E93-43D4-A626-163710A79B30}"/>
    <dgm:cxn modelId="{3C7EDD5D-B141-4C26-8D06-163A94F09F34}" srcId="{367482FB-A388-49F8-B393-116D57428755}" destId="{94BE402E-941A-4DA6-9398-DA2E542F0587}" srcOrd="0" destOrd="0" parTransId="{B8C7D2C0-5765-460C-ADDC-A06B1815FC50}" sibTransId="{770849B5-E49A-45CD-B4A3-7C108AD25912}"/>
    <dgm:cxn modelId="{FD943768-F605-425D-8676-643E368009F6}" type="presOf" srcId="{367482FB-A388-49F8-B393-116D57428755}" destId="{B33B0DD3-47A0-45A5-9272-E84A4115F561}" srcOrd="0" destOrd="0" presId="urn:microsoft.com/office/officeart/2005/8/layout/hList1"/>
    <dgm:cxn modelId="{05DBD36F-92E9-436C-896A-339C1D61147D}" srcId="{70DF2ECA-D69F-4948-B635-E5C753D60F6C}" destId="{AE24FF03-5B0E-43F3-B7CC-078183DD0930}" srcOrd="1" destOrd="0" parTransId="{410509B8-6039-4FB1-B854-E53301AFB6AE}" sibTransId="{A4481F65-E42B-4A5B-AAF2-27F5C9047830}"/>
    <dgm:cxn modelId="{3F943770-EC98-4E59-A61C-BAFE613D5909}" type="presOf" srcId="{35C83E0A-5887-4F3A-BA55-4F77F34F6A0A}" destId="{C32E5DD4-65AE-4E76-B36A-3B763E09861C}" srcOrd="0" destOrd="0" presId="urn:microsoft.com/office/officeart/2005/8/layout/hList1"/>
    <dgm:cxn modelId="{F4452780-A6FE-4F66-B3D6-9720C270FA90}" type="presOf" srcId="{C50568CE-DDF9-4B03-BDF8-0959D494BF58}" destId="{FC52DE8C-B88C-42A3-A85B-2EE509869321}" srcOrd="0" destOrd="0" presId="urn:microsoft.com/office/officeart/2005/8/layout/hList1"/>
    <dgm:cxn modelId="{2D394781-CFD3-4264-9062-CD48BE04AF7B}" type="presOf" srcId="{D9943640-8E97-44E6-85D0-0E000E879D23}" destId="{9ED0DABF-0FE2-4296-A4AF-FA53475323CA}" srcOrd="0" destOrd="5" presId="urn:microsoft.com/office/officeart/2005/8/layout/hList1"/>
    <dgm:cxn modelId="{259E4A84-D84F-4A89-870B-87F7B7064EF6}" type="presOf" srcId="{AD67855F-C203-48BF-B47A-3394140FCD7D}" destId="{9ED0DABF-0FE2-4296-A4AF-FA53475323CA}" srcOrd="0" destOrd="0" presId="urn:microsoft.com/office/officeart/2005/8/layout/hList1"/>
    <dgm:cxn modelId="{137DA09B-75B3-4C5E-AC5E-8B6058B060E4}" type="presOf" srcId="{2EA1DF1F-23E3-47A0-9F63-93CED18F31E7}" destId="{9ED0DABF-0FE2-4296-A4AF-FA53475323CA}" srcOrd="0" destOrd="1" presId="urn:microsoft.com/office/officeart/2005/8/layout/hList1"/>
    <dgm:cxn modelId="{4F62989C-E9B4-45F9-9585-45FC0B6F2D87}" type="presOf" srcId="{F0DD0130-83A5-491C-B4D2-971D4B09CBB4}" destId="{15D26E84-9E0E-43D4-8ACA-D57E4A4D1153}" srcOrd="0" destOrd="4" presId="urn:microsoft.com/office/officeart/2005/8/layout/hList1"/>
    <dgm:cxn modelId="{675CFFA2-5A37-4514-AE44-B81D15E142BA}" type="presOf" srcId="{65E2C9BD-634B-4EFC-BFF7-320C84F3C2E7}" destId="{82FD06CC-E82A-451E-AE80-E512AC783B24}" srcOrd="0" destOrd="1" presId="urn:microsoft.com/office/officeart/2005/8/layout/hList1"/>
    <dgm:cxn modelId="{3CB013B9-1A59-4BA9-9DB7-800741358F76}" type="presOf" srcId="{0370E889-E9A6-4904-8D29-6C0346569B5B}" destId="{9ED0DABF-0FE2-4296-A4AF-FA53475323CA}" srcOrd="0" destOrd="2" presId="urn:microsoft.com/office/officeart/2005/8/layout/hList1"/>
    <dgm:cxn modelId="{85E0A9BB-A034-4419-A49C-C8A9656D3836}" srcId="{70DF2ECA-D69F-4948-B635-E5C753D60F6C}" destId="{7FDF4758-399F-4751-BAB7-DCD985378670}" srcOrd="2" destOrd="0" parTransId="{630E5823-1359-4CF6-826C-E176A18FECCC}" sibTransId="{1D4DF043-4A8C-417E-A01A-9F3C97C71767}"/>
    <dgm:cxn modelId="{0590EFC0-199E-4886-8FB4-3EDB98B45349}" srcId="{C50568CE-DDF9-4B03-BDF8-0959D494BF58}" destId="{70DF2ECA-D69F-4948-B635-E5C753D60F6C}" srcOrd="3" destOrd="0" parTransId="{033F267E-D88A-49F5-AAEE-584B93D37DB6}" sibTransId="{5DEF5CAA-0578-4EB5-B962-5449DFFDDBBE}"/>
    <dgm:cxn modelId="{6ED296C8-7F30-47ED-8D31-FF79BC9289E7}" type="presOf" srcId="{7FDF4758-399F-4751-BAB7-DCD985378670}" destId="{15D26E84-9E0E-43D4-8ACA-D57E4A4D1153}" srcOrd="0" destOrd="6" presId="urn:microsoft.com/office/officeart/2005/8/layout/hList1"/>
    <dgm:cxn modelId="{B826E8C8-264B-4E4D-B90A-58413AA65306}" srcId="{C50568CE-DDF9-4B03-BDF8-0959D494BF58}" destId="{941D47F7-6C42-47D6-A8BE-1E30E3BE909C}" srcOrd="0" destOrd="0" parTransId="{DBBA6316-F869-44D8-95DD-438DC9FBCDA3}" sibTransId="{6DE00D1E-2D1D-4CBA-9533-D4785BA5AA64}"/>
    <dgm:cxn modelId="{C7EF5BD1-C188-4E63-B5FB-B8281BDFC775}" type="presOf" srcId="{94BE402E-941A-4DA6-9398-DA2E542F0587}" destId="{3E3D274F-F3E6-4EAE-AD17-39AF4F70A53A}" srcOrd="0" destOrd="0" presId="urn:microsoft.com/office/officeart/2005/8/layout/hList1"/>
    <dgm:cxn modelId="{4640C0D5-2D95-4F86-8007-9FD5B5995A85}" srcId="{94BE402E-941A-4DA6-9398-DA2E542F0587}" destId="{65E2C9BD-634B-4EFC-BFF7-320C84F3C2E7}" srcOrd="1" destOrd="0" parTransId="{21B65590-C55E-44B1-8F6B-0E456CEDF3D7}" sibTransId="{95F1F0EE-0F92-472C-B92D-2DB32B2CBED4}"/>
    <dgm:cxn modelId="{B5302BD7-E97E-4B30-B5DC-9999538609B0}" type="presOf" srcId="{941D47F7-6C42-47D6-A8BE-1E30E3BE909C}" destId="{15D26E84-9E0E-43D4-8ACA-D57E4A4D1153}" srcOrd="0" destOrd="0" presId="urn:microsoft.com/office/officeart/2005/8/layout/hList1"/>
    <dgm:cxn modelId="{08C3B6DC-4961-4D60-8F49-C7BEB99DE9AC}" srcId="{35C83E0A-5887-4F3A-BA55-4F77F34F6A0A}" destId="{0A7C593A-DD1C-4120-9900-A0EDA2105B6B}" srcOrd="4" destOrd="0" parTransId="{2578F1A0-3309-4DA0-98BD-3F5BA7D2F9A0}" sibTransId="{4A699980-A137-4292-90E9-E45B8E45B905}"/>
    <dgm:cxn modelId="{79A727E0-46DB-4F06-A5A9-E410904F6C30}" type="presOf" srcId="{F6D8ED2F-6170-4693-BD4E-D042EFE1E2EA}" destId="{82FD06CC-E82A-451E-AE80-E512AC783B24}" srcOrd="0" destOrd="2" presId="urn:microsoft.com/office/officeart/2005/8/layout/hList1"/>
    <dgm:cxn modelId="{07DF4AE4-5B77-464C-B125-B9144BE917B4}" type="presOf" srcId="{0A7C593A-DD1C-4120-9900-A0EDA2105B6B}" destId="{9ED0DABF-0FE2-4296-A4AF-FA53475323CA}" srcOrd="0" destOrd="4" presId="urn:microsoft.com/office/officeart/2005/8/layout/hList1"/>
    <dgm:cxn modelId="{2049D1F4-5316-413E-8EE6-3932BFE1454B}" srcId="{35C83E0A-5887-4F3A-BA55-4F77F34F6A0A}" destId="{0370E889-E9A6-4904-8D29-6C0346569B5B}" srcOrd="2" destOrd="0" parTransId="{BFE98488-EA42-463D-8371-4E0DDB825028}" sibTransId="{BD217D4A-5FFA-4BB6-B87D-65F287228C28}"/>
    <dgm:cxn modelId="{890E57F5-CCE0-4E15-A744-D970C95490E1}" srcId="{94BE402E-941A-4DA6-9398-DA2E542F0587}" destId="{F6D8ED2F-6170-4693-BD4E-D042EFE1E2EA}" srcOrd="2" destOrd="0" parTransId="{C05750DC-02B8-42F1-9403-D88DF780ECD4}" sibTransId="{F9992374-C856-4BC9-AEAA-CFBF14F95859}"/>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8A8F5190-1507-4496-AA1F-4924545EF384}" type="presParOf" srcId="{B33B0DD3-47A0-45A5-9272-E84A4115F561}" destId="{2C80CEA6-A881-477B-8FD6-D4D842FC4603}" srcOrd="1" destOrd="0" presId="urn:microsoft.com/office/officeart/2005/8/layout/hList1"/>
    <dgm:cxn modelId="{17A077BC-B0C4-43C4-8D3C-B388A0FBF0C1}" type="presParOf" srcId="{B33B0DD3-47A0-45A5-9272-E84A4115F561}" destId="{E6B2ED68-6BD5-4C8C-BF20-F0F645ED943F}" srcOrd="2" destOrd="0" presId="urn:microsoft.com/office/officeart/2005/8/layout/hList1"/>
    <dgm:cxn modelId="{D7702A62-1959-42E7-BE0D-2025BDA94900}" type="presParOf" srcId="{E6B2ED68-6BD5-4C8C-BF20-F0F645ED943F}" destId="{C32E5DD4-65AE-4E76-B36A-3B763E09861C}" srcOrd="0" destOrd="0" presId="urn:microsoft.com/office/officeart/2005/8/layout/hList1"/>
    <dgm:cxn modelId="{86A4BC39-3975-4A80-8B7D-3D43E6CAC5CA}" type="presParOf" srcId="{E6B2ED68-6BD5-4C8C-BF20-F0F645ED943F}" destId="{9ED0DABF-0FE2-4296-A4AF-FA53475323CA}" srcOrd="1" destOrd="0" presId="urn:microsoft.com/office/officeart/2005/8/layout/hList1"/>
    <dgm:cxn modelId="{EA16A566-3E8A-4484-8956-839BF005232A}" type="presParOf" srcId="{B33B0DD3-47A0-45A5-9272-E84A4115F561}" destId="{E8A5B182-BF14-419F-80DB-3B2894AE0441}" srcOrd="3" destOrd="0" presId="urn:microsoft.com/office/officeart/2005/8/layout/hList1"/>
    <dgm:cxn modelId="{299AC690-9CE0-474D-B200-5B267CA9E6DD}" type="presParOf" srcId="{B33B0DD3-47A0-45A5-9272-E84A4115F561}" destId="{D6C509C8-19AC-4E6C-BA83-CA439361121B}" srcOrd="4" destOrd="0" presId="urn:microsoft.com/office/officeart/2005/8/layout/hList1"/>
    <dgm:cxn modelId="{BCB76821-8A0D-4333-ABBE-64529FAF0B0E}" type="presParOf" srcId="{D6C509C8-19AC-4E6C-BA83-CA439361121B}" destId="{FC52DE8C-B88C-42A3-A85B-2EE509869321}" srcOrd="0" destOrd="0" presId="urn:microsoft.com/office/officeart/2005/8/layout/hList1"/>
    <dgm:cxn modelId="{B1339F8F-B5D1-46A4-ABB8-42D1BB3F22A2}" type="presParOf" srcId="{D6C509C8-19AC-4E6C-BA83-CA439361121B}" destId="{15D26E84-9E0E-43D4-8ACA-D57E4A4D11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Work Product</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F6E937-B862-4985-85D9-DF286BF330C0}">
      <dgm:prSet phldrT="[Text]"/>
      <dgm:spPr/>
      <dgm:t>
        <a:bodyPr/>
        <a:lstStyle/>
        <a:p>
          <a:r>
            <a:rPr lang="en-US" dirty="0"/>
            <a:t>Dataset</a:t>
          </a:r>
        </a:p>
      </dgm:t>
    </dgm:pt>
    <dgm:pt modelId="{EDCD05B8-8E1B-4346-851D-BE21509A4011}" type="parTrans" cxnId="{988AC0D3-E4EC-4ED2-8CAB-EE693446827E}">
      <dgm:prSet/>
      <dgm:spPr/>
      <dgm:t>
        <a:bodyPr/>
        <a:lstStyle/>
        <a:p>
          <a:endParaRPr lang="en-US"/>
        </a:p>
      </dgm:t>
    </dgm:pt>
    <dgm:pt modelId="{CD920113-8D4B-4A7C-8747-53AAE89A621D}" type="sibTrans" cxnId="{988AC0D3-E4EC-4ED2-8CAB-EE693446827E}">
      <dgm:prSet/>
      <dgm:spPr/>
      <dgm:t>
        <a:bodyPr/>
        <a:lstStyle/>
        <a:p>
          <a:endParaRPr lang="en-US"/>
        </a:p>
      </dgm:t>
    </dgm:pt>
    <dgm:pt modelId="{83338DA9-5787-4031-867E-A6ED4D89F5E7}">
      <dgm:prSet phldrT="[Text]"/>
      <dgm:spPr/>
      <dgm:t>
        <a:bodyPr/>
        <a:lstStyle/>
        <a:p>
          <a:r>
            <a:rPr lang="en-US" dirty="0"/>
            <a:t>A set of work product components for ingestion</a:t>
          </a:r>
        </a:p>
      </dgm:t>
    </dgm:pt>
    <dgm:pt modelId="{F6CF52EB-98F7-48A5-96D8-B9FDBF565978}" type="parTrans" cxnId="{DC5D835F-383C-4960-82D4-D66C08D14A3F}">
      <dgm:prSet/>
      <dgm:spPr/>
      <dgm:t>
        <a:bodyPr/>
        <a:lstStyle/>
        <a:p>
          <a:endParaRPr lang="en-US"/>
        </a:p>
      </dgm:t>
    </dgm:pt>
    <dgm:pt modelId="{E1AB59B0-4BF0-4394-9CD2-AB6704BFE029}" type="sibTrans" cxnId="{DC5D835F-383C-4960-82D4-D66C08D14A3F}">
      <dgm:prSet/>
      <dgm:spPr/>
      <dgm:t>
        <a:bodyPr/>
        <a:lstStyle/>
        <a:p>
          <a:endParaRPr lang="en-US"/>
        </a:p>
      </dgm:t>
    </dgm:pt>
    <dgm:pt modelId="{A02D7E24-2EE3-4245-B43F-08413EAD4EA8}">
      <dgm:prSet phldrT="[Text]"/>
      <dgm:spPr/>
      <dgm:t>
        <a:bodyPr/>
        <a:lstStyle/>
        <a:p>
          <a:r>
            <a:rPr lang="en-US" dirty="0"/>
            <a:t>May comprise multiple different entity types</a:t>
          </a:r>
        </a:p>
      </dgm:t>
    </dgm:pt>
    <dgm:pt modelId="{A250BFAA-18EE-4193-BC6B-C111ABCB6AEF}" type="parTrans" cxnId="{A3B39862-DAAD-458A-85AC-D0F4FCBFE2D4}">
      <dgm:prSet/>
      <dgm:spPr/>
      <dgm:t>
        <a:bodyPr/>
        <a:lstStyle/>
        <a:p>
          <a:endParaRPr lang="en-US"/>
        </a:p>
      </dgm:t>
    </dgm:pt>
    <dgm:pt modelId="{96CE43F6-4A74-40D9-8658-67A1D442ED4F}" type="sibTrans" cxnId="{A3B39862-DAAD-458A-85AC-D0F4FCBFE2D4}">
      <dgm:prSet/>
      <dgm:spPr/>
      <dgm:t>
        <a:bodyPr/>
        <a:lstStyle/>
        <a:p>
          <a:endParaRPr lang="en-US"/>
        </a:p>
      </dgm:t>
    </dgm:pt>
    <dgm:pt modelId="{FF6613FF-D148-40C3-B20A-67E90E0F0DF6}">
      <dgm:prSet phldrT="[Text]"/>
      <dgm:spPr/>
      <dgm:t>
        <a:bodyPr/>
        <a:lstStyle/>
        <a:p>
          <a:r>
            <a:rPr lang="en-US" dirty="0"/>
            <a:t>The “shipping label”</a:t>
          </a:r>
        </a:p>
      </dgm:t>
    </dgm:pt>
    <dgm:pt modelId="{DF4AD9E1-437A-478C-8D06-287F8EDF7CCE}" type="parTrans" cxnId="{79DDFA8C-7572-4C37-B904-674B57C31019}">
      <dgm:prSet/>
      <dgm:spPr/>
      <dgm:t>
        <a:bodyPr/>
        <a:lstStyle/>
        <a:p>
          <a:endParaRPr lang="en-US"/>
        </a:p>
      </dgm:t>
    </dgm:pt>
    <dgm:pt modelId="{08D1CF33-88E7-4B57-A50C-265849262E33}" type="sibTrans" cxnId="{79DDFA8C-7572-4C37-B904-674B57C31019}">
      <dgm:prSet/>
      <dgm:spPr/>
      <dgm:t>
        <a:bodyPr/>
        <a:lstStyle/>
        <a:p>
          <a:endParaRPr lang="en-US"/>
        </a:p>
      </dgm:t>
    </dgm:pt>
    <dgm:pt modelId="{1BD87BEF-EBDC-4B1F-B1F8-139720DFAAC8}">
      <dgm:prSet phldrT="[Text]"/>
      <dgm:spPr/>
      <dgm:t>
        <a:bodyPr/>
        <a:lstStyle/>
        <a:p>
          <a:r>
            <a:rPr lang="en-US" dirty="0"/>
            <a:t>Used for audit purposes</a:t>
          </a:r>
        </a:p>
      </dgm:t>
    </dgm:pt>
    <dgm:pt modelId="{953F857D-F63A-4B0C-931D-CEC799A92418}" type="parTrans" cxnId="{88A32AAC-E199-4524-8525-8AD346EC5018}">
      <dgm:prSet/>
      <dgm:spPr/>
      <dgm:t>
        <a:bodyPr/>
        <a:lstStyle/>
        <a:p>
          <a:endParaRPr lang="en-US"/>
        </a:p>
      </dgm:t>
    </dgm:pt>
    <dgm:pt modelId="{0630597E-B96D-4191-82C0-256D2C591CC6}" type="sibTrans" cxnId="{88A32AAC-E199-4524-8525-8AD346EC5018}">
      <dgm:prSet/>
      <dgm:spPr/>
      <dgm:t>
        <a:bodyPr/>
        <a:lstStyle/>
        <a:p>
          <a:endParaRPr lang="en-US"/>
        </a:p>
      </dgm:t>
    </dgm:pt>
    <dgm:pt modelId="{D6E6E032-C5AC-41D6-B6FC-7F31989FC0CA}">
      <dgm:prSet phldrT="[Text]"/>
      <dgm:spPr/>
      <dgm:t>
        <a:bodyPr/>
        <a:lstStyle/>
        <a:p>
          <a:r>
            <a:rPr lang="en-US" dirty="0"/>
            <a:t>There is only one entity type</a:t>
          </a:r>
        </a:p>
      </dgm:t>
    </dgm:pt>
    <dgm:pt modelId="{0D8C81E8-0650-4F71-950C-66445F984EAB}" type="parTrans" cxnId="{511CBCE7-BA53-429D-A271-E51BCDE5A468}">
      <dgm:prSet/>
      <dgm:spPr/>
      <dgm:t>
        <a:bodyPr/>
        <a:lstStyle/>
        <a:p>
          <a:endParaRPr lang="en-US"/>
        </a:p>
      </dgm:t>
    </dgm:pt>
    <dgm:pt modelId="{A05DBAF9-49BD-443B-B7A6-3DA5C0241FFE}" type="sibTrans" cxnId="{511CBCE7-BA53-429D-A271-E51BCDE5A468}">
      <dgm:prSet/>
      <dgm:spPr/>
      <dgm:t>
        <a:bodyPr/>
        <a:lstStyle/>
        <a:p>
          <a:endParaRPr lang="en-US"/>
        </a:p>
      </dgm:t>
    </dgm:pt>
    <dgm:pt modelId="{FB3748F3-BAF8-4318-AB34-2FC6DD3711BA}">
      <dgm:prSet phldrT="[Text]"/>
      <dgm:spPr/>
      <dgm:t>
        <a:bodyPr/>
        <a:lstStyle/>
        <a:p>
          <a:r>
            <a:rPr lang="en-US" dirty="0"/>
            <a:t>Metadata about the location of the data described by a work product component</a:t>
          </a:r>
        </a:p>
      </dgm:t>
    </dgm:pt>
    <dgm:pt modelId="{BC7674BE-345E-4278-9228-0A8325B81E4A}" type="parTrans" cxnId="{3CB05C0F-A6CE-4FBA-9645-8331D287D1A3}">
      <dgm:prSet/>
      <dgm:spPr/>
      <dgm:t>
        <a:bodyPr/>
        <a:lstStyle/>
        <a:p>
          <a:endParaRPr lang="en-US"/>
        </a:p>
      </dgm:t>
    </dgm:pt>
    <dgm:pt modelId="{8DE0C2BF-1043-49AC-87C3-EA019F16B2F1}" type="sibTrans" cxnId="{3CB05C0F-A6CE-4FBA-9645-8331D287D1A3}">
      <dgm:prSet/>
      <dgm:spPr/>
      <dgm:t>
        <a:bodyPr/>
        <a:lstStyle/>
        <a:p>
          <a:endParaRPr lang="en-US"/>
        </a:p>
      </dgm:t>
    </dgm:pt>
    <dgm:pt modelId="{08314082-0B33-4B0A-BBAF-A956716C1649}">
      <dgm:prSet phldrT="[Text]"/>
      <dgm:spPr/>
      <dgm:t>
        <a:bodyPr/>
        <a:lstStyle/>
        <a:p>
          <a:r>
            <a:rPr lang="en-US" dirty="0"/>
            <a:t>Could be a binary file, or location in a physical data store</a:t>
          </a:r>
        </a:p>
      </dgm:t>
    </dgm:pt>
    <dgm:pt modelId="{07BCDA96-BC02-467B-AA09-68CB74E60FEA}" type="parTrans" cxnId="{3409D49C-FF75-4F1D-B6A1-CB63B1B74827}">
      <dgm:prSet/>
      <dgm:spPr/>
      <dgm:t>
        <a:bodyPr/>
        <a:lstStyle/>
        <a:p>
          <a:endParaRPr lang="en-US"/>
        </a:p>
      </dgm:t>
    </dgm:pt>
    <dgm:pt modelId="{D21E9F2E-E39E-456B-BAE6-54D25A576A46}" type="sibTrans" cxnId="{3409D49C-FF75-4F1D-B6A1-CB63B1B74827}">
      <dgm:prSet/>
      <dgm:spPr/>
      <dgm:t>
        <a:bodyPr/>
        <a:lstStyle/>
        <a:p>
          <a:endParaRPr lang="en-US"/>
        </a:p>
      </dgm:t>
    </dgm:pt>
    <dgm:pt modelId="{1B5DABD7-01CF-4263-82C2-1496FCE1B4DA}">
      <dgm:prSet phldrT="[Text]"/>
      <dgm:spPr/>
      <dgm:t>
        <a:bodyPr/>
        <a:lstStyle/>
        <a:p>
          <a:r>
            <a:rPr lang="en-US" dirty="0"/>
            <a:t>Current data set manifestations are File and File Collections</a:t>
          </a:r>
        </a:p>
      </dgm:t>
    </dgm:pt>
    <dgm:pt modelId="{990FE4D3-782C-4424-9376-722EA93E174C}" type="parTrans" cxnId="{6AA76BA4-D44C-425A-A0AB-831EC24E2C70}">
      <dgm:prSet/>
      <dgm:spPr/>
      <dgm:t>
        <a:bodyPr/>
        <a:lstStyle/>
        <a:p>
          <a:endParaRPr lang="en-US"/>
        </a:p>
      </dgm:t>
    </dgm:pt>
    <dgm:pt modelId="{82558E3D-FFD1-4CF4-9F7E-036FAA9AD750}" type="sibTrans" cxnId="{6AA76BA4-D44C-425A-A0AB-831EC24E2C70}">
      <dgm:prSet/>
      <dgm:spPr/>
      <dgm:t>
        <a:bodyPr/>
        <a:lstStyle/>
        <a:p>
          <a:endParaRPr lang="en-US"/>
        </a:p>
      </dgm:t>
    </dgm:pt>
    <dgm:pt modelId="{46B65281-9235-411D-8A79-17F05B8DD0F4}">
      <dgm:prSet phldrT="[Text]"/>
      <dgm:spPr/>
      <dgm:t>
        <a:bodyPr/>
        <a:lstStyle/>
        <a:p>
          <a:r>
            <a:rPr lang="en-US" dirty="0"/>
            <a:t>Specializations of each exist</a:t>
          </a:r>
        </a:p>
      </dgm:t>
    </dgm:pt>
    <dgm:pt modelId="{DFFA15D7-BCDE-4EB8-A8B0-5FCD97FC601C}" type="parTrans" cxnId="{9F5BE317-D658-46CE-A327-549FF434287C}">
      <dgm:prSet/>
      <dgm:spPr/>
      <dgm:t>
        <a:bodyPr/>
        <a:lstStyle/>
        <a:p>
          <a:endParaRPr lang="en-US"/>
        </a:p>
      </dgm:t>
    </dgm:pt>
    <dgm:pt modelId="{63FA173D-A6B0-49CA-AFAD-9FD9F1796087}" type="sibTrans" cxnId="{9F5BE317-D658-46CE-A327-549FF434287C}">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2">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2">
        <dgm:presLayoutVars>
          <dgm:bulletEnabled val="1"/>
        </dgm:presLayoutVars>
      </dgm:prSet>
      <dgm:spPr/>
    </dgm:pt>
    <dgm:pt modelId="{EBBA5679-CBA0-430B-9BDF-0B1F4D827CD2}" type="pres">
      <dgm:prSet presAssocID="{770849B5-E49A-45CD-B4A3-7C108AD25912}" presName="space" presStyleCnt="0"/>
      <dgm:spPr/>
    </dgm:pt>
    <dgm:pt modelId="{FF151107-9DF6-4C7F-A48D-2A05B8234466}" type="pres">
      <dgm:prSet presAssocID="{65F6E937-B862-4985-85D9-DF286BF330C0}" presName="composite" presStyleCnt="0"/>
      <dgm:spPr/>
    </dgm:pt>
    <dgm:pt modelId="{AF2065EC-BD44-410E-9D56-6BEC3E16C616}" type="pres">
      <dgm:prSet presAssocID="{65F6E937-B862-4985-85D9-DF286BF330C0}" presName="parTx" presStyleLbl="alignNode1" presStyleIdx="1" presStyleCnt="2">
        <dgm:presLayoutVars>
          <dgm:chMax val="0"/>
          <dgm:chPref val="0"/>
          <dgm:bulletEnabled val="1"/>
        </dgm:presLayoutVars>
      </dgm:prSet>
      <dgm:spPr/>
    </dgm:pt>
    <dgm:pt modelId="{E87D3C83-1F60-4EB4-AE6F-4230A3C44655}" type="pres">
      <dgm:prSet presAssocID="{65F6E937-B862-4985-85D9-DF286BF330C0}" presName="desTx" presStyleLbl="alignAccFollowNode1" presStyleIdx="1" presStyleCnt="2">
        <dgm:presLayoutVars>
          <dgm:bulletEnabled val="1"/>
        </dgm:presLayoutVars>
      </dgm:prSet>
      <dgm:spPr/>
    </dgm:pt>
  </dgm:ptLst>
  <dgm:cxnLst>
    <dgm:cxn modelId="{C4D0CB07-310E-405F-8CCC-F4621B9FB5E8}" type="presOf" srcId="{65F6E937-B862-4985-85D9-DF286BF330C0}" destId="{AF2065EC-BD44-410E-9D56-6BEC3E16C616}" srcOrd="0" destOrd="0" presId="urn:microsoft.com/office/officeart/2005/8/layout/hList1"/>
    <dgm:cxn modelId="{3CB05C0F-A6CE-4FBA-9645-8331D287D1A3}" srcId="{65F6E937-B862-4985-85D9-DF286BF330C0}" destId="{FB3748F3-BAF8-4318-AB34-2FC6DD3711BA}" srcOrd="0" destOrd="0" parTransId="{BC7674BE-345E-4278-9228-0A8325B81E4A}" sibTransId="{8DE0C2BF-1043-49AC-87C3-EA019F16B2F1}"/>
    <dgm:cxn modelId="{8BCA830F-D364-4495-87C8-AB3D3C2024D2}" type="presOf" srcId="{FB3748F3-BAF8-4318-AB34-2FC6DD3711BA}" destId="{E87D3C83-1F60-4EB4-AE6F-4230A3C44655}" srcOrd="0" destOrd="0" presId="urn:microsoft.com/office/officeart/2005/8/layout/hList1"/>
    <dgm:cxn modelId="{FF47BE17-2BB3-4D85-A144-EA57928A500C}" type="presOf" srcId="{A02D7E24-2EE3-4245-B43F-08413EAD4EA8}" destId="{82FD06CC-E82A-451E-AE80-E512AC783B24}" srcOrd="0" destOrd="1" presId="urn:microsoft.com/office/officeart/2005/8/layout/hList1"/>
    <dgm:cxn modelId="{9F5BE317-D658-46CE-A327-549FF434287C}" srcId="{65F6E937-B862-4985-85D9-DF286BF330C0}" destId="{46B65281-9235-411D-8A79-17F05B8DD0F4}" srcOrd="3" destOrd="0" parTransId="{DFFA15D7-BCDE-4EB8-A8B0-5FCD97FC601C}" sibTransId="{63FA173D-A6B0-49CA-AFAD-9FD9F1796087}"/>
    <dgm:cxn modelId="{6492EF33-6C67-4820-8693-09385BA3FE21}" type="presOf" srcId="{FF6613FF-D148-40C3-B20A-67E90E0F0DF6}" destId="{82FD06CC-E82A-451E-AE80-E512AC783B24}" srcOrd="0" destOrd="2" presId="urn:microsoft.com/office/officeart/2005/8/layout/hList1"/>
    <dgm:cxn modelId="{9A3AD44C-79A4-4A34-92E5-8010E81B809A}" type="presOf" srcId="{83338DA9-5787-4031-867E-A6ED4D89F5E7}" destId="{82FD06CC-E82A-451E-AE80-E512AC783B24}" srcOrd="0" destOrd="0" presId="urn:microsoft.com/office/officeart/2005/8/layout/hList1"/>
    <dgm:cxn modelId="{3C7EDD5D-B141-4C26-8D06-163A94F09F34}" srcId="{367482FB-A388-49F8-B393-116D57428755}" destId="{94BE402E-941A-4DA6-9398-DA2E542F0587}" srcOrd="0" destOrd="0" parTransId="{B8C7D2C0-5765-460C-ADDC-A06B1815FC50}" sibTransId="{770849B5-E49A-45CD-B4A3-7C108AD25912}"/>
    <dgm:cxn modelId="{DC5D835F-383C-4960-82D4-D66C08D14A3F}" srcId="{94BE402E-941A-4DA6-9398-DA2E542F0587}" destId="{83338DA9-5787-4031-867E-A6ED4D89F5E7}" srcOrd="0" destOrd="0" parTransId="{F6CF52EB-98F7-48A5-96D8-B9FDBF565978}" sibTransId="{E1AB59B0-4BF0-4394-9CD2-AB6704BFE029}"/>
    <dgm:cxn modelId="{A3B39862-DAAD-458A-85AC-D0F4FCBFE2D4}" srcId="{94BE402E-941A-4DA6-9398-DA2E542F0587}" destId="{A02D7E24-2EE3-4245-B43F-08413EAD4EA8}" srcOrd="1" destOrd="0" parTransId="{A250BFAA-18EE-4193-BC6B-C111ABCB6AEF}" sibTransId="{96CE43F6-4A74-40D9-8658-67A1D442ED4F}"/>
    <dgm:cxn modelId="{FD943768-F605-425D-8676-643E368009F6}" type="presOf" srcId="{367482FB-A388-49F8-B393-116D57428755}" destId="{B33B0DD3-47A0-45A5-9272-E84A4115F561}" srcOrd="0" destOrd="0" presId="urn:microsoft.com/office/officeart/2005/8/layout/hList1"/>
    <dgm:cxn modelId="{79DDFA8C-7572-4C37-B904-674B57C31019}" srcId="{94BE402E-941A-4DA6-9398-DA2E542F0587}" destId="{FF6613FF-D148-40C3-B20A-67E90E0F0DF6}" srcOrd="2" destOrd="0" parTransId="{DF4AD9E1-437A-478C-8D06-287F8EDF7CCE}" sibTransId="{08D1CF33-88E7-4B57-A50C-265849262E33}"/>
    <dgm:cxn modelId="{3409D49C-FF75-4F1D-B6A1-CB63B1B74827}" srcId="{65F6E937-B862-4985-85D9-DF286BF330C0}" destId="{08314082-0B33-4B0A-BBAF-A956716C1649}" srcOrd="1" destOrd="0" parTransId="{07BCDA96-BC02-467B-AA09-68CB74E60FEA}" sibTransId="{D21E9F2E-E39E-456B-BAE6-54D25A576A46}"/>
    <dgm:cxn modelId="{6AA76BA4-D44C-425A-A0AB-831EC24E2C70}" srcId="{65F6E937-B862-4985-85D9-DF286BF330C0}" destId="{1B5DABD7-01CF-4263-82C2-1496FCE1B4DA}" srcOrd="2" destOrd="0" parTransId="{990FE4D3-782C-4424-9376-722EA93E174C}" sibTransId="{82558E3D-FFD1-4CF4-9F7E-036FAA9AD750}"/>
    <dgm:cxn modelId="{88A32AAC-E199-4524-8525-8AD346EC5018}" srcId="{94BE402E-941A-4DA6-9398-DA2E542F0587}" destId="{1BD87BEF-EBDC-4B1F-B1F8-139720DFAAC8}" srcOrd="3" destOrd="0" parTransId="{953F857D-F63A-4B0C-931D-CEC799A92418}" sibTransId="{0630597E-B96D-4191-82C0-256D2C591CC6}"/>
    <dgm:cxn modelId="{6126F0BE-FB70-48CE-B611-D9E838C21009}" type="presOf" srcId="{1BD87BEF-EBDC-4B1F-B1F8-139720DFAAC8}" destId="{82FD06CC-E82A-451E-AE80-E512AC783B24}" srcOrd="0" destOrd="3" presId="urn:microsoft.com/office/officeart/2005/8/layout/hList1"/>
    <dgm:cxn modelId="{C7EF5BD1-C188-4E63-B5FB-B8281BDFC775}" type="presOf" srcId="{94BE402E-941A-4DA6-9398-DA2E542F0587}" destId="{3E3D274F-F3E6-4EAE-AD17-39AF4F70A53A}" srcOrd="0" destOrd="0" presId="urn:microsoft.com/office/officeart/2005/8/layout/hList1"/>
    <dgm:cxn modelId="{988AC0D3-E4EC-4ED2-8CAB-EE693446827E}" srcId="{367482FB-A388-49F8-B393-116D57428755}" destId="{65F6E937-B862-4985-85D9-DF286BF330C0}" srcOrd="1" destOrd="0" parTransId="{EDCD05B8-8E1B-4346-851D-BE21509A4011}" sibTransId="{CD920113-8D4B-4A7C-8747-53AAE89A621D}"/>
    <dgm:cxn modelId="{795AECDB-965B-4AAA-94F9-19C2168B4FB7}" type="presOf" srcId="{46B65281-9235-411D-8A79-17F05B8DD0F4}" destId="{E87D3C83-1F60-4EB4-AE6F-4230A3C44655}" srcOrd="0" destOrd="3" presId="urn:microsoft.com/office/officeart/2005/8/layout/hList1"/>
    <dgm:cxn modelId="{D5660EDE-2A4A-48FC-A433-5B2C466F27BC}" type="presOf" srcId="{D6E6E032-C5AC-41D6-B6FC-7F31989FC0CA}" destId="{82FD06CC-E82A-451E-AE80-E512AC783B24}" srcOrd="0" destOrd="4" presId="urn:microsoft.com/office/officeart/2005/8/layout/hList1"/>
    <dgm:cxn modelId="{511CBCE7-BA53-429D-A271-E51BCDE5A468}" srcId="{94BE402E-941A-4DA6-9398-DA2E542F0587}" destId="{D6E6E032-C5AC-41D6-B6FC-7F31989FC0CA}" srcOrd="4" destOrd="0" parTransId="{0D8C81E8-0650-4F71-950C-66445F984EAB}" sibTransId="{A05DBAF9-49BD-443B-B7A6-3DA5C0241FFE}"/>
    <dgm:cxn modelId="{66C35AED-FCB4-4D0D-A65D-5A2B8FDD35C8}" type="presOf" srcId="{08314082-0B33-4B0A-BBAF-A956716C1649}" destId="{E87D3C83-1F60-4EB4-AE6F-4230A3C44655}" srcOrd="0" destOrd="1" presId="urn:microsoft.com/office/officeart/2005/8/layout/hList1"/>
    <dgm:cxn modelId="{889BC2F4-B04D-4605-AA85-84B9133378A4}" type="presOf" srcId="{1B5DABD7-01CF-4263-82C2-1496FCE1B4DA}" destId="{E87D3C83-1F60-4EB4-AE6F-4230A3C44655}" srcOrd="0" destOrd="2" presId="urn:microsoft.com/office/officeart/2005/8/layout/hList1"/>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64262F06-DD26-4039-9DB2-EC9AA43C8D37}" type="presParOf" srcId="{B33B0DD3-47A0-45A5-9272-E84A4115F561}" destId="{EBBA5679-CBA0-430B-9BDF-0B1F4D827CD2}" srcOrd="1" destOrd="0" presId="urn:microsoft.com/office/officeart/2005/8/layout/hList1"/>
    <dgm:cxn modelId="{87C054B3-3B84-425C-9406-CC8EC40CAE61}" type="presParOf" srcId="{B33B0DD3-47A0-45A5-9272-E84A4115F561}" destId="{FF151107-9DF6-4C7F-A48D-2A05B8234466}" srcOrd="2" destOrd="0" presId="urn:microsoft.com/office/officeart/2005/8/layout/hList1"/>
    <dgm:cxn modelId="{973B2900-98A4-42D2-BAD0-3954AE76320B}" type="presParOf" srcId="{FF151107-9DF6-4C7F-A48D-2A05B8234466}" destId="{AF2065EC-BD44-410E-9D56-6BEC3E16C616}" srcOrd="0" destOrd="0" presId="urn:microsoft.com/office/officeart/2005/8/layout/hList1"/>
    <dgm:cxn modelId="{578873B5-8499-443A-AA91-107BFDA39BBD}" type="presParOf" srcId="{FF151107-9DF6-4C7F-A48D-2A05B8234466}" destId="{E87D3C83-1F60-4EB4-AE6F-4230A3C446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E62E84-14F4-40B7-A8B6-57ECEAC4A283}" type="doc">
      <dgm:prSet loTypeId="urn:microsoft.com/office/officeart/2005/8/layout/chevron1" loCatId="process" qsTypeId="urn:microsoft.com/office/officeart/2005/8/quickstyle/3d1" qsCatId="3D" csTypeId="urn:microsoft.com/office/officeart/2005/8/colors/colorful4" csCatId="colorful" phldr="1"/>
      <dgm:spPr/>
    </dgm:pt>
    <dgm:pt modelId="{63BD1DC7-84A1-4868-986E-0C56D57DA277}">
      <dgm:prSet phldrT="[Text]"/>
      <dgm:spPr/>
      <dgm:t>
        <a:bodyPr/>
        <a:lstStyle/>
        <a:p>
          <a:r>
            <a:rPr lang="fr-FR" dirty="0"/>
            <a:t>P1</a:t>
          </a:r>
        </a:p>
      </dgm:t>
    </dgm:pt>
    <dgm:pt modelId="{9B0E424F-F2B2-4CDA-AF13-05A87C9C3DF9}" type="parTrans" cxnId="{91BB5A20-6875-4647-A08F-FA87EA611DFC}">
      <dgm:prSet/>
      <dgm:spPr/>
      <dgm:t>
        <a:bodyPr/>
        <a:lstStyle/>
        <a:p>
          <a:endParaRPr lang="fr-FR"/>
        </a:p>
      </dgm:t>
    </dgm:pt>
    <dgm:pt modelId="{AF4008E3-A415-46AC-998C-97A63069E1A5}" type="sibTrans" cxnId="{91BB5A20-6875-4647-A08F-FA87EA611DFC}">
      <dgm:prSet/>
      <dgm:spPr/>
      <dgm:t>
        <a:bodyPr/>
        <a:lstStyle/>
        <a:p>
          <a:endParaRPr lang="fr-FR"/>
        </a:p>
      </dgm:t>
    </dgm:pt>
    <dgm:pt modelId="{E3DFE4F1-A4AB-4F38-8A4E-4B74C5F68F67}">
      <dgm:prSet phldrT="[Text]"/>
      <dgm:spPr/>
      <dgm:t>
        <a:bodyPr/>
        <a:lstStyle/>
        <a:p>
          <a:r>
            <a:rPr lang="fr-FR" dirty="0"/>
            <a:t>P2</a:t>
          </a:r>
        </a:p>
      </dgm:t>
    </dgm:pt>
    <dgm:pt modelId="{6D08A64A-E641-4863-ABBC-42925999E140}" type="parTrans" cxnId="{973C3664-9211-4CC6-B681-99CB7B2AAE51}">
      <dgm:prSet/>
      <dgm:spPr/>
      <dgm:t>
        <a:bodyPr/>
        <a:lstStyle/>
        <a:p>
          <a:endParaRPr lang="fr-FR"/>
        </a:p>
      </dgm:t>
    </dgm:pt>
    <dgm:pt modelId="{22244882-05BA-47B8-B355-2FE9B950C4CC}" type="sibTrans" cxnId="{973C3664-9211-4CC6-B681-99CB7B2AAE51}">
      <dgm:prSet/>
      <dgm:spPr/>
      <dgm:t>
        <a:bodyPr/>
        <a:lstStyle/>
        <a:p>
          <a:endParaRPr lang="fr-FR"/>
        </a:p>
      </dgm:t>
    </dgm:pt>
    <dgm:pt modelId="{252F075F-6DC3-4C6E-98AA-ED80263660A5}">
      <dgm:prSet phldrT="[Text]"/>
      <dgm:spPr/>
      <dgm:t>
        <a:bodyPr/>
        <a:lstStyle/>
        <a:p>
          <a:r>
            <a:rPr lang="fr-FR" dirty="0"/>
            <a:t>P3</a:t>
          </a:r>
        </a:p>
      </dgm:t>
    </dgm:pt>
    <dgm:pt modelId="{8CF3AA6A-7C88-4098-B9E0-D82D6FC45F47}" type="parTrans" cxnId="{216AE904-719B-4C21-A2F3-2BD0192BB869}">
      <dgm:prSet/>
      <dgm:spPr/>
      <dgm:t>
        <a:bodyPr/>
        <a:lstStyle/>
        <a:p>
          <a:endParaRPr lang="fr-FR"/>
        </a:p>
      </dgm:t>
    </dgm:pt>
    <dgm:pt modelId="{CC2575A2-7E38-493C-B043-0F0FCB6094D4}" type="sibTrans" cxnId="{216AE904-719B-4C21-A2F3-2BD0192BB869}">
      <dgm:prSet/>
      <dgm:spPr/>
      <dgm:t>
        <a:bodyPr/>
        <a:lstStyle/>
        <a:p>
          <a:endParaRPr lang="fr-FR"/>
        </a:p>
      </dgm:t>
    </dgm:pt>
    <dgm:pt modelId="{52BB33C2-2241-4A54-88F8-60ECB3051D2A}" type="pres">
      <dgm:prSet presAssocID="{69E62E84-14F4-40B7-A8B6-57ECEAC4A283}" presName="Name0" presStyleCnt="0">
        <dgm:presLayoutVars>
          <dgm:dir/>
          <dgm:animLvl val="lvl"/>
          <dgm:resizeHandles val="exact"/>
        </dgm:presLayoutVars>
      </dgm:prSet>
      <dgm:spPr/>
    </dgm:pt>
    <dgm:pt modelId="{7DE70CC6-28F0-4D29-95DD-6D72C771FCA3}" type="pres">
      <dgm:prSet presAssocID="{63BD1DC7-84A1-4868-986E-0C56D57DA277}" presName="parTxOnly" presStyleLbl="node1" presStyleIdx="0" presStyleCnt="3">
        <dgm:presLayoutVars>
          <dgm:chMax val="0"/>
          <dgm:chPref val="0"/>
          <dgm:bulletEnabled val="1"/>
        </dgm:presLayoutVars>
      </dgm:prSet>
      <dgm:spPr/>
    </dgm:pt>
    <dgm:pt modelId="{9C2F98A7-B79B-4554-8A75-0DF57ED1682D}" type="pres">
      <dgm:prSet presAssocID="{AF4008E3-A415-46AC-998C-97A63069E1A5}" presName="parTxOnlySpace" presStyleCnt="0"/>
      <dgm:spPr/>
    </dgm:pt>
    <dgm:pt modelId="{9603DA9F-F76E-41E3-868B-8BF4FBB0F4C8}" type="pres">
      <dgm:prSet presAssocID="{E3DFE4F1-A4AB-4F38-8A4E-4B74C5F68F67}" presName="parTxOnly" presStyleLbl="node1" presStyleIdx="1" presStyleCnt="3">
        <dgm:presLayoutVars>
          <dgm:chMax val="0"/>
          <dgm:chPref val="0"/>
          <dgm:bulletEnabled val="1"/>
        </dgm:presLayoutVars>
      </dgm:prSet>
      <dgm:spPr/>
    </dgm:pt>
    <dgm:pt modelId="{2323724B-FFE0-4A0A-A89E-2B502C9E1F69}" type="pres">
      <dgm:prSet presAssocID="{22244882-05BA-47B8-B355-2FE9B950C4CC}" presName="parTxOnlySpace" presStyleCnt="0"/>
      <dgm:spPr/>
    </dgm:pt>
    <dgm:pt modelId="{CFD0AA08-2557-4549-AB14-F0EC0DF0853D}" type="pres">
      <dgm:prSet presAssocID="{252F075F-6DC3-4C6E-98AA-ED80263660A5}" presName="parTxOnly" presStyleLbl="node1" presStyleIdx="2" presStyleCnt="3">
        <dgm:presLayoutVars>
          <dgm:chMax val="0"/>
          <dgm:chPref val="0"/>
          <dgm:bulletEnabled val="1"/>
        </dgm:presLayoutVars>
      </dgm:prSet>
      <dgm:spPr/>
    </dgm:pt>
  </dgm:ptLst>
  <dgm:cxnLst>
    <dgm:cxn modelId="{216AE904-719B-4C21-A2F3-2BD0192BB869}" srcId="{69E62E84-14F4-40B7-A8B6-57ECEAC4A283}" destId="{252F075F-6DC3-4C6E-98AA-ED80263660A5}" srcOrd="2" destOrd="0" parTransId="{8CF3AA6A-7C88-4098-B9E0-D82D6FC45F47}" sibTransId="{CC2575A2-7E38-493C-B043-0F0FCB6094D4}"/>
    <dgm:cxn modelId="{91BB5A20-6875-4647-A08F-FA87EA611DFC}" srcId="{69E62E84-14F4-40B7-A8B6-57ECEAC4A283}" destId="{63BD1DC7-84A1-4868-986E-0C56D57DA277}" srcOrd="0" destOrd="0" parTransId="{9B0E424F-F2B2-4CDA-AF13-05A87C9C3DF9}" sibTransId="{AF4008E3-A415-46AC-998C-97A63069E1A5}"/>
    <dgm:cxn modelId="{285FE42C-C24F-4B1A-9490-0A6D39B7BAE8}" type="presOf" srcId="{69E62E84-14F4-40B7-A8B6-57ECEAC4A283}" destId="{52BB33C2-2241-4A54-88F8-60ECB3051D2A}" srcOrd="0" destOrd="0" presId="urn:microsoft.com/office/officeart/2005/8/layout/chevron1"/>
    <dgm:cxn modelId="{4A8A8A58-6E0F-40A8-A41A-7970BC87A31E}" type="presOf" srcId="{63BD1DC7-84A1-4868-986E-0C56D57DA277}" destId="{7DE70CC6-28F0-4D29-95DD-6D72C771FCA3}" srcOrd="0" destOrd="0" presId="urn:microsoft.com/office/officeart/2005/8/layout/chevron1"/>
    <dgm:cxn modelId="{973C3664-9211-4CC6-B681-99CB7B2AAE51}" srcId="{69E62E84-14F4-40B7-A8B6-57ECEAC4A283}" destId="{E3DFE4F1-A4AB-4F38-8A4E-4B74C5F68F67}" srcOrd="1" destOrd="0" parTransId="{6D08A64A-E641-4863-ABBC-42925999E140}" sibTransId="{22244882-05BA-47B8-B355-2FE9B950C4CC}"/>
    <dgm:cxn modelId="{12853870-9808-4995-AA78-CAB8D7F24C90}" type="presOf" srcId="{E3DFE4F1-A4AB-4F38-8A4E-4B74C5F68F67}" destId="{9603DA9F-F76E-41E3-868B-8BF4FBB0F4C8}" srcOrd="0" destOrd="0" presId="urn:microsoft.com/office/officeart/2005/8/layout/chevron1"/>
    <dgm:cxn modelId="{1F6B2AAC-84A8-41CF-9FBF-A56668799DFC}" type="presOf" srcId="{252F075F-6DC3-4C6E-98AA-ED80263660A5}" destId="{CFD0AA08-2557-4549-AB14-F0EC0DF0853D}" srcOrd="0" destOrd="0" presId="urn:microsoft.com/office/officeart/2005/8/layout/chevron1"/>
    <dgm:cxn modelId="{3564E1EE-4CC6-4CE8-B05F-52EDE606583B}" type="presParOf" srcId="{52BB33C2-2241-4A54-88F8-60ECB3051D2A}" destId="{7DE70CC6-28F0-4D29-95DD-6D72C771FCA3}" srcOrd="0" destOrd="0" presId="urn:microsoft.com/office/officeart/2005/8/layout/chevron1"/>
    <dgm:cxn modelId="{E8BA43DA-5584-4A0A-8F20-FA15DC9EE020}" type="presParOf" srcId="{52BB33C2-2241-4A54-88F8-60ECB3051D2A}" destId="{9C2F98A7-B79B-4554-8A75-0DF57ED1682D}" srcOrd="1" destOrd="0" presId="urn:microsoft.com/office/officeart/2005/8/layout/chevron1"/>
    <dgm:cxn modelId="{A1DC2B13-9642-49D2-AA02-5F0DCD533F2C}" type="presParOf" srcId="{52BB33C2-2241-4A54-88F8-60ECB3051D2A}" destId="{9603DA9F-F76E-41E3-868B-8BF4FBB0F4C8}" srcOrd="2" destOrd="0" presId="urn:microsoft.com/office/officeart/2005/8/layout/chevron1"/>
    <dgm:cxn modelId="{0CD809D2-7F61-494B-AC37-48199CDA0867}" type="presParOf" srcId="{52BB33C2-2241-4A54-88F8-60ECB3051D2A}" destId="{2323724B-FFE0-4A0A-A89E-2B502C9E1F69}" srcOrd="3" destOrd="0" presId="urn:microsoft.com/office/officeart/2005/8/layout/chevron1"/>
    <dgm:cxn modelId="{4474B6FD-7921-4088-B8DC-5DEE8AAA7E4C}" type="presParOf" srcId="{52BB33C2-2241-4A54-88F8-60ECB3051D2A}" destId="{CFD0AA08-2557-4549-AB14-F0EC0DF0853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E62E84-14F4-40B7-A8B6-57ECEAC4A283}" type="doc">
      <dgm:prSet loTypeId="urn:microsoft.com/office/officeart/2005/8/layout/chevron1" loCatId="process" qsTypeId="urn:microsoft.com/office/officeart/2005/8/quickstyle/3d1" qsCatId="3D" csTypeId="urn:microsoft.com/office/officeart/2005/8/colors/colorful4" csCatId="colorful" phldr="1"/>
      <dgm:spPr/>
    </dgm:pt>
    <dgm:pt modelId="{63BD1DC7-84A1-4868-986E-0C56D57DA277}">
      <dgm:prSet phldrT="[Text]"/>
      <dgm:spPr/>
      <dgm:t>
        <a:bodyPr/>
        <a:lstStyle/>
        <a:p>
          <a:r>
            <a:rPr lang="fr-FR" dirty="0"/>
            <a:t>P1</a:t>
          </a:r>
        </a:p>
      </dgm:t>
    </dgm:pt>
    <dgm:pt modelId="{9B0E424F-F2B2-4CDA-AF13-05A87C9C3DF9}" type="parTrans" cxnId="{91BB5A20-6875-4647-A08F-FA87EA611DFC}">
      <dgm:prSet/>
      <dgm:spPr/>
      <dgm:t>
        <a:bodyPr/>
        <a:lstStyle/>
        <a:p>
          <a:endParaRPr lang="fr-FR"/>
        </a:p>
      </dgm:t>
    </dgm:pt>
    <dgm:pt modelId="{AF4008E3-A415-46AC-998C-97A63069E1A5}" type="sibTrans" cxnId="{91BB5A20-6875-4647-A08F-FA87EA611DFC}">
      <dgm:prSet/>
      <dgm:spPr/>
      <dgm:t>
        <a:bodyPr/>
        <a:lstStyle/>
        <a:p>
          <a:endParaRPr lang="fr-FR"/>
        </a:p>
      </dgm:t>
    </dgm:pt>
    <dgm:pt modelId="{E3DFE4F1-A4AB-4F38-8A4E-4B74C5F68F67}">
      <dgm:prSet phldrT="[Text]"/>
      <dgm:spPr/>
      <dgm:t>
        <a:bodyPr/>
        <a:lstStyle/>
        <a:p>
          <a:r>
            <a:rPr lang="fr-FR" dirty="0"/>
            <a:t>P2</a:t>
          </a:r>
        </a:p>
      </dgm:t>
    </dgm:pt>
    <dgm:pt modelId="{6D08A64A-E641-4863-ABBC-42925999E140}" type="parTrans" cxnId="{973C3664-9211-4CC6-B681-99CB7B2AAE51}">
      <dgm:prSet/>
      <dgm:spPr/>
      <dgm:t>
        <a:bodyPr/>
        <a:lstStyle/>
        <a:p>
          <a:endParaRPr lang="fr-FR"/>
        </a:p>
      </dgm:t>
    </dgm:pt>
    <dgm:pt modelId="{22244882-05BA-47B8-B355-2FE9B950C4CC}" type="sibTrans" cxnId="{973C3664-9211-4CC6-B681-99CB7B2AAE51}">
      <dgm:prSet/>
      <dgm:spPr/>
      <dgm:t>
        <a:bodyPr/>
        <a:lstStyle/>
        <a:p>
          <a:endParaRPr lang="fr-FR"/>
        </a:p>
      </dgm:t>
    </dgm:pt>
    <dgm:pt modelId="{252F075F-6DC3-4C6E-98AA-ED80263660A5}">
      <dgm:prSet phldrT="[Text]"/>
      <dgm:spPr/>
      <dgm:t>
        <a:bodyPr/>
        <a:lstStyle/>
        <a:p>
          <a:r>
            <a:rPr lang="fr-FR" dirty="0"/>
            <a:t>P3</a:t>
          </a:r>
        </a:p>
      </dgm:t>
    </dgm:pt>
    <dgm:pt modelId="{8CF3AA6A-7C88-4098-B9E0-D82D6FC45F47}" type="parTrans" cxnId="{216AE904-719B-4C21-A2F3-2BD0192BB869}">
      <dgm:prSet/>
      <dgm:spPr/>
      <dgm:t>
        <a:bodyPr/>
        <a:lstStyle/>
        <a:p>
          <a:endParaRPr lang="fr-FR"/>
        </a:p>
      </dgm:t>
    </dgm:pt>
    <dgm:pt modelId="{CC2575A2-7E38-493C-B043-0F0FCB6094D4}" type="sibTrans" cxnId="{216AE904-719B-4C21-A2F3-2BD0192BB869}">
      <dgm:prSet/>
      <dgm:spPr/>
      <dgm:t>
        <a:bodyPr/>
        <a:lstStyle/>
        <a:p>
          <a:endParaRPr lang="fr-FR"/>
        </a:p>
      </dgm:t>
    </dgm:pt>
    <dgm:pt modelId="{52BB33C2-2241-4A54-88F8-60ECB3051D2A}" type="pres">
      <dgm:prSet presAssocID="{69E62E84-14F4-40B7-A8B6-57ECEAC4A283}" presName="Name0" presStyleCnt="0">
        <dgm:presLayoutVars>
          <dgm:dir/>
          <dgm:animLvl val="lvl"/>
          <dgm:resizeHandles val="exact"/>
        </dgm:presLayoutVars>
      </dgm:prSet>
      <dgm:spPr/>
    </dgm:pt>
    <dgm:pt modelId="{7DE70CC6-28F0-4D29-95DD-6D72C771FCA3}" type="pres">
      <dgm:prSet presAssocID="{63BD1DC7-84A1-4868-986E-0C56D57DA277}" presName="parTxOnly" presStyleLbl="node1" presStyleIdx="0" presStyleCnt="3">
        <dgm:presLayoutVars>
          <dgm:chMax val="0"/>
          <dgm:chPref val="0"/>
          <dgm:bulletEnabled val="1"/>
        </dgm:presLayoutVars>
      </dgm:prSet>
      <dgm:spPr/>
    </dgm:pt>
    <dgm:pt modelId="{9C2F98A7-B79B-4554-8A75-0DF57ED1682D}" type="pres">
      <dgm:prSet presAssocID="{AF4008E3-A415-46AC-998C-97A63069E1A5}" presName="parTxOnlySpace" presStyleCnt="0"/>
      <dgm:spPr/>
    </dgm:pt>
    <dgm:pt modelId="{9603DA9F-F76E-41E3-868B-8BF4FBB0F4C8}" type="pres">
      <dgm:prSet presAssocID="{E3DFE4F1-A4AB-4F38-8A4E-4B74C5F68F67}" presName="parTxOnly" presStyleLbl="node1" presStyleIdx="1" presStyleCnt="3">
        <dgm:presLayoutVars>
          <dgm:chMax val="0"/>
          <dgm:chPref val="0"/>
          <dgm:bulletEnabled val="1"/>
        </dgm:presLayoutVars>
      </dgm:prSet>
      <dgm:spPr/>
    </dgm:pt>
    <dgm:pt modelId="{2323724B-FFE0-4A0A-A89E-2B502C9E1F69}" type="pres">
      <dgm:prSet presAssocID="{22244882-05BA-47B8-B355-2FE9B950C4CC}" presName="parTxOnlySpace" presStyleCnt="0"/>
      <dgm:spPr/>
    </dgm:pt>
    <dgm:pt modelId="{CFD0AA08-2557-4549-AB14-F0EC0DF0853D}" type="pres">
      <dgm:prSet presAssocID="{252F075F-6DC3-4C6E-98AA-ED80263660A5}" presName="parTxOnly" presStyleLbl="node1" presStyleIdx="2" presStyleCnt="3">
        <dgm:presLayoutVars>
          <dgm:chMax val="0"/>
          <dgm:chPref val="0"/>
          <dgm:bulletEnabled val="1"/>
        </dgm:presLayoutVars>
      </dgm:prSet>
      <dgm:spPr/>
    </dgm:pt>
  </dgm:ptLst>
  <dgm:cxnLst>
    <dgm:cxn modelId="{216AE904-719B-4C21-A2F3-2BD0192BB869}" srcId="{69E62E84-14F4-40B7-A8B6-57ECEAC4A283}" destId="{252F075F-6DC3-4C6E-98AA-ED80263660A5}" srcOrd="2" destOrd="0" parTransId="{8CF3AA6A-7C88-4098-B9E0-D82D6FC45F47}" sibTransId="{CC2575A2-7E38-493C-B043-0F0FCB6094D4}"/>
    <dgm:cxn modelId="{91BB5A20-6875-4647-A08F-FA87EA611DFC}" srcId="{69E62E84-14F4-40B7-A8B6-57ECEAC4A283}" destId="{63BD1DC7-84A1-4868-986E-0C56D57DA277}" srcOrd="0" destOrd="0" parTransId="{9B0E424F-F2B2-4CDA-AF13-05A87C9C3DF9}" sibTransId="{AF4008E3-A415-46AC-998C-97A63069E1A5}"/>
    <dgm:cxn modelId="{285FE42C-C24F-4B1A-9490-0A6D39B7BAE8}" type="presOf" srcId="{69E62E84-14F4-40B7-A8B6-57ECEAC4A283}" destId="{52BB33C2-2241-4A54-88F8-60ECB3051D2A}" srcOrd="0" destOrd="0" presId="urn:microsoft.com/office/officeart/2005/8/layout/chevron1"/>
    <dgm:cxn modelId="{4A8A8A58-6E0F-40A8-A41A-7970BC87A31E}" type="presOf" srcId="{63BD1DC7-84A1-4868-986E-0C56D57DA277}" destId="{7DE70CC6-28F0-4D29-95DD-6D72C771FCA3}" srcOrd="0" destOrd="0" presId="urn:microsoft.com/office/officeart/2005/8/layout/chevron1"/>
    <dgm:cxn modelId="{973C3664-9211-4CC6-B681-99CB7B2AAE51}" srcId="{69E62E84-14F4-40B7-A8B6-57ECEAC4A283}" destId="{E3DFE4F1-A4AB-4F38-8A4E-4B74C5F68F67}" srcOrd="1" destOrd="0" parTransId="{6D08A64A-E641-4863-ABBC-42925999E140}" sibTransId="{22244882-05BA-47B8-B355-2FE9B950C4CC}"/>
    <dgm:cxn modelId="{12853870-9808-4995-AA78-CAB8D7F24C90}" type="presOf" srcId="{E3DFE4F1-A4AB-4F38-8A4E-4B74C5F68F67}" destId="{9603DA9F-F76E-41E3-868B-8BF4FBB0F4C8}" srcOrd="0" destOrd="0" presId="urn:microsoft.com/office/officeart/2005/8/layout/chevron1"/>
    <dgm:cxn modelId="{1F6B2AAC-84A8-41CF-9FBF-A56668799DFC}" type="presOf" srcId="{252F075F-6DC3-4C6E-98AA-ED80263660A5}" destId="{CFD0AA08-2557-4549-AB14-F0EC0DF0853D}" srcOrd="0" destOrd="0" presId="urn:microsoft.com/office/officeart/2005/8/layout/chevron1"/>
    <dgm:cxn modelId="{3564E1EE-4CC6-4CE8-B05F-52EDE606583B}" type="presParOf" srcId="{52BB33C2-2241-4A54-88F8-60ECB3051D2A}" destId="{7DE70CC6-28F0-4D29-95DD-6D72C771FCA3}" srcOrd="0" destOrd="0" presId="urn:microsoft.com/office/officeart/2005/8/layout/chevron1"/>
    <dgm:cxn modelId="{E8BA43DA-5584-4A0A-8F20-FA15DC9EE020}" type="presParOf" srcId="{52BB33C2-2241-4A54-88F8-60ECB3051D2A}" destId="{9C2F98A7-B79B-4554-8A75-0DF57ED1682D}" srcOrd="1" destOrd="0" presId="urn:microsoft.com/office/officeart/2005/8/layout/chevron1"/>
    <dgm:cxn modelId="{A1DC2B13-9642-49D2-AA02-5F0DCD533F2C}" type="presParOf" srcId="{52BB33C2-2241-4A54-88F8-60ECB3051D2A}" destId="{9603DA9F-F76E-41E3-868B-8BF4FBB0F4C8}" srcOrd="2" destOrd="0" presId="urn:microsoft.com/office/officeart/2005/8/layout/chevron1"/>
    <dgm:cxn modelId="{0CD809D2-7F61-494B-AC37-48199CDA0867}" type="presParOf" srcId="{52BB33C2-2241-4A54-88F8-60ECB3051D2A}" destId="{2323724B-FFE0-4A0A-A89E-2B502C9E1F69}" srcOrd="3" destOrd="0" presId="urn:microsoft.com/office/officeart/2005/8/layout/chevron1"/>
    <dgm:cxn modelId="{4474B6FD-7921-4088-B8DC-5DEE8AAA7E4C}" type="presParOf" srcId="{52BB33C2-2241-4A54-88F8-60ECB3051D2A}" destId="{CFD0AA08-2557-4549-AB14-F0EC0DF0853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E62E84-14F4-40B7-A8B6-57ECEAC4A283}" type="doc">
      <dgm:prSet loTypeId="urn:microsoft.com/office/officeart/2005/8/layout/chevron1" loCatId="process" qsTypeId="urn:microsoft.com/office/officeart/2005/8/quickstyle/3d1" qsCatId="3D" csTypeId="urn:microsoft.com/office/officeart/2005/8/colors/colorful4" csCatId="colorful" phldr="1"/>
      <dgm:spPr/>
    </dgm:pt>
    <dgm:pt modelId="{63BD1DC7-84A1-4868-986E-0C56D57DA277}">
      <dgm:prSet phldrT="[Text]"/>
      <dgm:spPr/>
      <dgm:t>
        <a:bodyPr/>
        <a:lstStyle/>
        <a:p>
          <a:r>
            <a:rPr lang="fr-FR" dirty="0"/>
            <a:t>P1</a:t>
          </a:r>
        </a:p>
      </dgm:t>
    </dgm:pt>
    <dgm:pt modelId="{9B0E424F-F2B2-4CDA-AF13-05A87C9C3DF9}" type="parTrans" cxnId="{91BB5A20-6875-4647-A08F-FA87EA611DFC}">
      <dgm:prSet/>
      <dgm:spPr/>
      <dgm:t>
        <a:bodyPr/>
        <a:lstStyle/>
        <a:p>
          <a:endParaRPr lang="fr-FR"/>
        </a:p>
      </dgm:t>
    </dgm:pt>
    <dgm:pt modelId="{AF4008E3-A415-46AC-998C-97A63069E1A5}" type="sibTrans" cxnId="{91BB5A20-6875-4647-A08F-FA87EA611DFC}">
      <dgm:prSet/>
      <dgm:spPr/>
      <dgm:t>
        <a:bodyPr/>
        <a:lstStyle/>
        <a:p>
          <a:endParaRPr lang="fr-FR"/>
        </a:p>
      </dgm:t>
    </dgm:pt>
    <dgm:pt modelId="{E3DFE4F1-A4AB-4F38-8A4E-4B74C5F68F67}">
      <dgm:prSet phldrT="[Text]"/>
      <dgm:spPr/>
      <dgm:t>
        <a:bodyPr/>
        <a:lstStyle/>
        <a:p>
          <a:r>
            <a:rPr lang="fr-FR" dirty="0"/>
            <a:t>P2</a:t>
          </a:r>
        </a:p>
      </dgm:t>
    </dgm:pt>
    <dgm:pt modelId="{6D08A64A-E641-4863-ABBC-42925999E140}" type="parTrans" cxnId="{973C3664-9211-4CC6-B681-99CB7B2AAE51}">
      <dgm:prSet/>
      <dgm:spPr/>
      <dgm:t>
        <a:bodyPr/>
        <a:lstStyle/>
        <a:p>
          <a:endParaRPr lang="fr-FR"/>
        </a:p>
      </dgm:t>
    </dgm:pt>
    <dgm:pt modelId="{22244882-05BA-47B8-B355-2FE9B950C4CC}" type="sibTrans" cxnId="{973C3664-9211-4CC6-B681-99CB7B2AAE51}">
      <dgm:prSet/>
      <dgm:spPr/>
      <dgm:t>
        <a:bodyPr/>
        <a:lstStyle/>
        <a:p>
          <a:endParaRPr lang="fr-FR"/>
        </a:p>
      </dgm:t>
    </dgm:pt>
    <dgm:pt modelId="{252F075F-6DC3-4C6E-98AA-ED80263660A5}">
      <dgm:prSet phldrT="[Text]"/>
      <dgm:spPr/>
      <dgm:t>
        <a:bodyPr/>
        <a:lstStyle/>
        <a:p>
          <a:r>
            <a:rPr lang="fr-FR" dirty="0"/>
            <a:t>P3</a:t>
          </a:r>
        </a:p>
      </dgm:t>
    </dgm:pt>
    <dgm:pt modelId="{8CF3AA6A-7C88-4098-B9E0-D82D6FC45F47}" type="parTrans" cxnId="{216AE904-719B-4C21-A2F3-2BD0192BB869}">
      <dgm:prSet/>
      <dgm:spPr/>
      <dgm:t>
        <a:bodyPr/>
        <a:lstStyle/>
        <a:p>
          <a:endParaRPr lang="fr-FR"/>
        </a:p>
      </dgm:t>
    </dgm:pt>
    <dgm:pt modelId="{CC2575A2-7E38-493C-B043-0F0FCB6094D4}" type="sibTrans" cxnId="{216AE904-719B-4C21-A2F3-2BD0192BB869}">
      <dgm:prSet/>
      <dgm:spPr/>
      <dgm:t>
        <a:bodyPr/>
        <a:lstStyle/>
        <a:p>
          <a:endParaRPr lang="fr-FR"/>
        </a:p>
      </dgm:t>
    </dgm:pt>
    <dgm:pt modelId="{52BB33C2-2241-4A54-88F8-60ECB3051D2A}" type="pres">
      <dgm:prSet presAssocID="{69E62E84-14F4-40B7-A8B6-57ECEAC4A283}" presName="Name0" presStyleCnt="0">
        <dgm:presLayoutVars>
          <dgm:dir/>
          <dgm:animLvl val="lvl"/>
          <dgm:resizeHandles val="exact"/>
        </dgm:presLayoutVars>
      </dgm:prSet>
      <dgm:spPr/>
    </dgm:pt>
    <dgm:pt modelId="{7DE70CC6-28F0-4D29-95DD-6D72C771FCA3}" type="pres">
      <dgm:prSet presAssocID="{63BD1DC7-84A1-4868-986E-0C56D57DA277}" presName="parTxOnly" presStyleLbl="node1" presStyleIdx="0" presStyleCnt="3">
        <dgm:presLayoutVars>
          <dgm:chMax val="0"/>
          <dgm:chPref val="0"/>
          <dgm:bulletEnabled val="1"/>
        </dgm:presLayoutVars>
      </dgm:prSet>
      <dgm:spPr/>
    </dgm:pt>
    <dgm:pt modelId="{9C2F98A7-B79B-4554-8A75-0DF57ED1682D}" type="pres">
      <dgm:prSet presAssocID="{AF4008E3-A415-46AC-998C-97A63069E1A5}" presName="parTxOnlySpace" presStyleCnt="0"/>
      <dgm:spPr/>
    </dgm:pt>
    <dgm:pt modelId="{9603DA9F-F76E-41E3-868B-8BF4FBB0F4C8}" type="pres">
      <dgm:prSet presAssocID="{E3DFE4F1-A4AB-4F38-8A4E-4B74C5F68F67}" presName="parTxOnly" presStyleLbl="node1" presStyleIdx="1" presStyleCnt="3">
        <dgm:presLayoutVars>
          <dgm:chMax val="0"/>
          <dgm:chPref val="0"/>
          <dgm:bulletEnabled val="1"/>
        </dgm:presLayoutVars>
      </dgm:prSet>
      <dgm:spPr/>
    </dgm:pt>
    <dgm:pt modelId="{2323724B-FFE0-4A0A-A89E-2B502C9E1F69}" type="pres">
      <dgm:prSet presAssocID="{22244882-05BA-47B8-B355-2FE9B950C4CC}" presName="parTxOnlySpace" presStyleCnt="0"/>
      <dgm:spPr/>
    </dgm:pt>
    <dgm:pt modelId="{CFD0AA08-2557-4549-AB14-F0EC0DF0853D}" type="pres">
      <dgm:prSet presAssocID="{252F075F-6DC3-4C6E-98AA-ED80263660A5}" presName="parTxOnly" presStyleLbl="node1" presStyleIdx="2" presStyleCnt="3">
        <dgm:presLayoutVars>
          <dgm:chMax val="0"/>
          <dgm:chPref val="0"/>
          <dgm:bulletEnabled val="1"/>
        </dgm:presLayoutVars>
      </dgm:prSet>
      <dgm:spPr/>
    </dgm:pt>
  </dgm:ptLst>
  <dgm:cxnLst>
    <dgm:cxn modelId="{216AE904-719B-4C21-A2F3-2BD0192BB869}" srcId="{69E62E84-14F4-40B7-A8B6-57ECEAC4A283}" destId="{252F075F-6DC3-4C6E-98AA-ED80263660A5}" srcOrd="2" destOrd="0" parTransId="{8CF3AA6A-7C88-4098-B9E0-D82D6FC45F47}" sibTransId="{CC2575A2-7E38-493C-B043-0F0FCB6094D4}"/>
    <dgm:cxn modelId="{91BB5A20-6875-4647-A08F-FA87EA611DFC}" srcId="{69E62E84-14F4-40B7-A8B6-57ECEAC4A283}" destId="{63BD1DC7-84A1-4868-986E-0C56D57DA277}" srcOrd="0" destOrd="0" parTransId="{9B0E424F-F2B2-4CDA-AF13-05A87C9C3DF9}" sibTransId="{AF4008E3-A415-46AC-998C-97A63069E1A5}"/>
    <dgm:cxn modelId="{285FE42C-C24F-4B1A-9490-0A6D39B7BAE8}" type="presOf" srcId="{69E62E84-14F4-40B7-A8B6-57ECEAC4A283}" destId="{52BB33C2-2241-4A54-88F8-60ECB3051D2A}" srcOrd="0" destOrd="0" presId="urn:microsoft.com/office/officeart/2005/8/layout/chevron1"/>
    <dgm:cxn modelId="{4A8A8A58-6E0F-40A8-A41A-7970BC87A31E}" type="presOf" srcId="{63BD1DC7-84A1-4868-986E-0C56D57DA277}" destId="{7DE70CC6-28F0-4D29-95DD-6D72C771FCA3}" srcOrd="0" destOrd="0" presId="urn:microsoft.com/office/officeart/2005/8/layout/chevron1"/>
    <dgm:cxn modelId="{973C3664-9211-4CC6-B681-99CB7B2AAE51}" srcId="{69E62E84-14F4-40B7-A8B6-57ECEAC4A283}" destId="{E3DFE4F1-A4AB-4F38-8A4E-4B74C5F68F67}" srcOrd="1" destOrd="0" parTransId="{6D08A64A-E641-4863-ABBC-42925999E140}" sibTransId="{22244882-05BA-47B8-B355-2FE9B950C4CC}"/>
    <dgm:cxn modelId="{12853870-9808-4995-AA78-CAB8D7F24C90}" type="presOf" srcId="{E3DFE4F1-A4AB-4F38-8A4E-4B74C5F68F67}" destId="{9603DA9F-F76E-41E3-868B-8BF4FBB0F4C8}" srcOrd="0" destOrd="0" presId="urn:microsoft.com/office/officeart/2005/8/layout/chevron1"/>
    <dgm:cxn modelId="{1F6B2AAC-84A8-41CF-9FBF-A56668799DFC}" type="presOf" srcId="{252F075F-6DC3-4C6E-98AA-ED80263660A5}" destId="{CFD0AA08-2557-4549-AB14-F0EC0DF0853D}" srcOrd="0" destOrd="0" presId="urn:microsoft.com/office/officeart/2005/8/layout/chevron1"/>
    <dgm:cxn modelId="{3564E1EE-4CC6-4CE8-B05F-52EDE606583B}" type="presParOf" srcId="{52BB33C2-2241-4A54-88F8-60ECB3051D2A}" destId="{7DE70CC6-28F0-4D29-95DD-6D72C771FCA3}" srcOrd="0" destOrd="0" presId="urn:microsoft.com/office/officeart/2005/8/layout/chevron1"/>
    <dgm:cxn modelId="{E8BA43DA-5584-4A0A-8F20-FA15DC9EE020}" type="presParOf" srcId="{52BB33C2-2241-4A54-88F8-60ECB3051D2A}" destId="{9C2F98A7-B79B-4554-8A75-0DF57ED1682D}" srcOrd="1" destOrd="0" presId="urn:microsoft.com/office/officeart/2005/8/layout/chevron1"/>
    <dgm:cxn modelId="{A1DC2B13-9642-49D2-AA02-5F0DCD533F2C}" type="presParOf" srcId="{52BB33C2-2241-4A54-88F8-60ECB3051D2A}" destId="{9603DA9F-F76E-41E3-868B-8BF4FBB0F4C8}" srcOrd="2" destOrd="0" presId="urn:microsoft.com/office/officeart/2005/8/layout/chevron1"/>
    <dgm:cxn modelId="{0CD809D2-7F61-494B-AC37-48199CDA0867}" type="presParOf" srcId="{52BB33C2-2241-4A54-88F8-60ECB3051D2A}" destId="{2323724B-FFE0-4A0A-A89E-2B502C9E1F69}" srcOrd="3" destOrd="0" presId="urn:microsoft.com/office/officeart/2005/8/layout/chevron1"/>
    <dgm:cxn modelId="{4474B6FD-7921-4088-B8DC-5DEE8AAA7E4C}" type="presParOf" srcId="{52BB33C2-2241-4A54-88F8-60ECB3051D2A}" destId="{CFD0AA08-2557-4549-AB14-F0EC0DF0853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3429" y="49798"/>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Master Data</a:t>
          </a:r>
        </a:p>
      </dsp:txBody>
      <dsp:txXfrm>
        <a:off x="3429" y="49798"/>
        <a:ext cx="3343274" cy="489600"/>
      </dsp:txXfrm>
    </dsp:sp>
    <dsp:sp modelId="{82FD06CC-E82A-451E-AE80-E512AC783B24}">
      <dsp:nvSpPr>
        <dsp:cNvPr id="0" name=""/>
        <dsp:cNvSpPr/>
      </dsp:nvSpPr>
      <dsp:spPr>
        <a:xfrm>
          <a:off x="3429" y="539398"/>
          <a:ext cx="3343274" cy="393676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Describes a physical object, or business activity</a:t>
          </a:r>
        </a:p>
        <a:p>
          <a:pPr marL="171450" lvl="1" indent="-171450" algn="l" defTabSz="755650">
            <a:lnSpc>
              <a:spcPct val="90000"/>
            </a:lnSpc>
            <a:spcBef>
              <a:spcPct val="0"/>
            </a:spcBef>
            <a:spcAft>
              <a:spcPct val="15000"/>
            </a:spcAft>
            <a:buChar char="•"/>
          </a:pPr>
          <a:r>
            <a:rPr lang="en-US" sz="1700" kern="1200" dirty="0"/>
            <a:t>Objects created by a company’s business processes</a:t>
          </a:r>
        </a:p>
        <a:p>
          <a:pPr marL="171450" lvl="1" indent="-171450" algn="l" defTabSz="755650">
            <a:lnSpc>
              <a:spcPct val="90000"/>
            </a:lnSpc>
            <a:spcBef>
              <a:spcPct val="0"/>
            </a:spcBef>
            <a:spcAft>
              <a:spcPct val="15000"/>
            </a:spcAft>
            <a:buChar char="•"/>
          </a:pPr>
          <a:r>
            <a:rPr lang="en-US" sz="1700" kern="1200" dirty="0"/>
            <a:t>Single version of truth – </a:t>
          </a:r>
          <a:r>
            <a:rPr lang="en-US" sz="1700" kern="1200" dirty="0">
              <a:hlinkClick xmlns:r="http://schemas.openxmlformats.org/officeDocument/2006/relationships" r:id="rId1"/>
            </a:rPr>
            <a:t>Well Known Entity</a:t>
          </a:r>
          <a:endParaRPr lang="en-US" sz="1700" kern="1200" dirty="0"/>
        </a:p>
        <a:p>
          <a:pPr marL="171450" lvl="1" indent="-171450" algn="l" defTabSz="755650">
            <a:lnSpc>
              <a:spcPct val="90000"/>
            </a:lnSpc>
            <a:spcBef>
              <a:spcPct val="0"/>
            </a:spcBef>
            <a:spcAft>
              <a:spcPct val="15000"/>
            </a:spcAft>
            <a:buChar char="•"/>
          </a:pPr>
          <a:r>
            <a:rPr lang="en-US" sz="1700" kern="1200" dirty="0"/>
            <a:t>Object is versioned; identity is not</a:t>
          </a:r>
        </a:p>
      </dsp:txBody>
      <dsp:txXfrm>
        <a:off x="3429" y="539398"/>
        <a:ext cx="3343274" cy="3936766"/>
      </dsp:txXfrm>
    </dsp:sp>
    <dsp:sp modelId="{C32E5DD4-65AE-4E76-B36A-3B763E09861C}">
      <dsp:nvSpPr>
        <dsp:cNvPr id="0" name=""/>
        <dsp:cNvSpPr/>
      </dsp:nvSpPr>
      <dsp:spPr>
        <a:xfrm>
          <a:off x="3814762" y="49798"/>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Work Product Component</a:t>
          </a:r>
        </a:p>
      </dsp:txBody>
      <dsp:txXfrm>
        <a:off x="3814762" y="49798"/>
        <a:ext cx="3343274" cy="489600"/>
      </dsp:txXfrm>
    </dsp:sp>
    <dsp:sp modelId="{9ED0DABF-0FE2-4296-A4AF-FA53475323CA}">
      <dsp:nvSpPr>
        <dsp:cNvPr id="0" name=""/>
        <dsp:cNvSpPr/>
      </dsp:nvSpPr>
      <dsp:spPr>
        <a:xfrm>
          <a:off x="3814762" y="539398"/>
          <a:ext cx="3343274" cy="393676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Output of a business object (master data)</a:t>
          </a:r>
        </a:p>
        <a:p>
          <a:pPr marL="171450" lvl="1" indent="-171450" algn="l" defTabSz="755650">
            <a:lnSpc>
              <a:spcPct val="90000"/>
            </a:lnSpc>
            <a:spcBef>
              <a:spcPct val="0"/>
            </a:spcBef>
            <a:spcAft>
              <a:spcPct val="15000"/>
            </a:spcAft>
            <a:buChar char="•"/>
          </a:pPr>
          <a:r>
            <a:rPr lang="en-US" sz="1700" kern="1200" dirty="0"/>
            <a:t>Are measurements or observations from the object,</a:t>
          </a:r>
        </a:p>
        <a:p>
          <a:pPr marL="171450" lvl="1" indent="-171450" algn="l" defTabSz="755650">
            <a:lnSpc>
              <a:spcPct val="90000"/>
            </a:lnSpc>
            <a:spcBef>
              <a:spcPct val="0"/>
            </a:spcBef>
            <a:spcAft>
              <a:spcPct val="15000"/>
            </a:spcAft>
            <a:buChar char="•"/>
          </a:pPr>
          <a:r>
            <a:rPr lang="en-US" sz="1700" kern="1200" dirty="0"/>
            <a:t>Or derivatives and interpretations of these outputs</a:t>
          </a:r>
        </a:p>
        <a:p>
          <a:pPr marL="171450" lvl="1" indent="-171450" algn="l" defTabSz="755650">
            <a:lnSpc>
              <a:spcPct val="90000"/>
            </a:lnSpc>
            <a:spcBef>
              <a:spcPct val="0"/>
            </a:spcBef>
            <a:spcAft>
              <a:spcPct val="15000"/>
            </a:spcAft>
            <a:buChar char="•"/>
          </a:pPr>
          <a:r>
            <a:rPr lang="en-US" sz="1700" kern="1200" dirty="0"/>
            <a:t>Have associated artefacts</a:t>
          </a:r>
        </a:p>
        <a:p>
          <a:pPr marL="171450" lvl="1" indent="-171450" algn="l" defTabSz="755650">
            <a:lnSpc>
              <a:spcPct val="90000"/>
            </a:lnSpc>
            <a:spcBef>
              <a:spcPct val="0"/>
            </a:spcBef>
            <a:spcAft>
              <a:spcPct val="15000"/>
            </a:spcAft>
            <a:buChar char="•"/>
          </a:pPr>
          <a:r>
            <a:rPr lang="en-US" sz="1700" kern="1200" dirty="0"/>
            <a:t>Are immutable and typically not versioned</a:t>
          </a:r>
        </a:p>
        <a:p>
          <a:pPr marL="171450" lvl="1" indent="-171450" algn="l" defTabSz="755650">
            <a:lnSpc>
              <a:spcPct val="90000"/>
            </a:lnSpc>
            <a:spcBef>
              <a:spcPct val="0"/>
            </a:spcBef>
            <a:spcAft>
              <a:spcPct val="15000"/>
            </a:spcAft>
            <a:buChar char="•"/>
          </a:pPr>
          <a:r>
            <a:rPr lang="en-US" sz="1700" kern="1200" dirty="0"/>
            <a:t>There is no authoritative record, but preferred</a:t>
          </a:r>
        </a:p>
      </dsp:txBody>
      <dsp:txXfrm>
        <a:off x="3814762" y="539398"/>
        <a:ext cx="3343274" cy="3936766"/>
      </dsp:txXfrm>
    </dsp:sp>
    <dsp:sp modelId="{FC52DE8C-B88C-42A3-A85B-2EE509869321}">
      <dsp:nvSpPr>
        <dsp:cNvPr id="0" name=""/>
        <dsp:cNvSpPr/>
      </dsp:nvSpPr>
      <dsp:spPr>
        <a:xfrm>
          <a:off x="7626096" y="49798"/>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Reference Data</a:t>
          </a:r>
        </a:p>
      </dsp:txBody>
      <dsp:txXfrm>
        <a:off x="7626096" y="49798"/>
        <a:ext cx="3343274" cy="489600"/>
      </dsp:txXfrm>
    </dsp:sp>
    <dsp:sp modelId="{15D26E84-9E0E-43D4-8ACA-D57E4A4D1153}">
      <dsp:nvSpPr>
        <dsp:cNvPr id="0" name=""/>
        <dsp:cNvSpPr/>
      </dsp:nvSpPr>
      <dsp:spPr>
        <a:xfrm>
          <a:off x="7626096" y="539398"/>
          <a:ext cx="3343274" cy="393676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Often “type” concepts</a:t>
          </a:r>
        </a:p>
        <a:p>
          <a:pPr marL="171450" lvl="1" indent="-171450" algn="l" defTabSz="755650">
            <a:lnSpc>
              <a:spcPct val="90000"/>
            </a:lnSpc>
            <a:spcBef>
              <a:spcPct val="0"/>
            </a:spcBef>
            <a:spcAft>
              <a:spcPct val="15000"/>
            </a:spcAft>
            <a:buChar char="•"/>
          </a:pPr>
          <a:r>
            <a:rPr lang="en-US" sz="1700" kern="1200" dirty="0"/>
            <a:t>Catalog of objects grows and changes slowly</a:t>
          </a:r>
        </a:p>
        <a:p>
          <a:pPr marL="171450" lvl="1" indent="-171450" algn="l" defTabSz="755650">
            <a:lnSpc>
              <a:spcPct val="90000"/>
            </a:lnSpc>
            <a:spcBef>
              <a:spcPct val="0"/>
            </a:spcBef>
            <a:spcAft>
              <a:spcPct val="15000"/>
            </a:spcAft>
            <a:buChar char="•"/>
          </a:pPr>
          <a:r>
            <a:rPr lang="en-US" sz="1700" kern="1200" dirty="0"/>
            <a:t>Often defined outside of the company, e.g., by standards organizations</a:t>
          </a:r>
        </a:p>
        <a:p>
          <a:pPr marL="171450" lvl="1" indent="-171450" algn="l" defTabSz="755650">
            <a:lnSpc>
              <a:spcPct val="90000"/>
            </a:lnSpc>
            <a:spcBef>
              <a:spcPct val="0"/>
            </a:spcBef>
            <a:spcAft>
              <a:spcPct val="15000"/>
            </a:spcAft>
            <a:buChar char="•"/>
          </a:pPr>
          <a:r>
            <a:rPr lang="en-US" sz="1700" kern="1200" dirty="0"/>
            <a:t>Maybe one of three governance levels:</a:t>
          </a: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FIXED - may not edit or add values</a:t>
          </a:r>
          <a:endParaRPr lang="en-US" sz="1700" kern="1200" dirty="0"/>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OPEN - may add, but not edit existing values</a:t>
          </a:r>
          <a:endParaRPr lang="en-US" sz="1700" kern="1200" dirty="0">
            <a:effectLst/>
            <a:latin typeface="Arial" panose="020B0604020202020204" pitchFamily="34" charset="0"/>
          </a:endParaRP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LOCAL - may add and/or edit any values</a:t>
          </a:r>
        </a:p>
      </dsp:txBody>
      <dsp:txXfrm>
        <a:off x="7626096" y="539398"/>
        <a:ext cx="3343274" cy="3936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53" y="90789"/>
          <a:ext cx="5127426" cy="77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Work Product</a:t>
          </a:r>
        </a:p>
      </dsp:txBody>
      <dsp:txXfrm>
        <a:off x="53" y="90789"/>
        <a:ext cx="5127426" cy="777600"/>
      </dsp:txXfrm>
    </dsp:sp>
    <dsp:sp modelId="{82FD06CC-E82A-451E-AE80-E512AC783B24}">
      <dsp:nvSpPr>
        <dsp:cNvPr id="0" name=""/>
        <dsp:cNvSpPr/>
      </dsp:nvSpPr>
      <dsp:spPr>
        <a:xfrm>
          <a:off x="53" y="868389"/>
          <a:ext cx="5127426"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 set of work product components for ingestion</a:t>
          </a:r>
        </a:p>
        <a:p>
          <a:pPr marL="228600" lvl="1" indent="-228600" algn="l" defTabSz="1200150">
            <a:lnSpc>
              <a:spcPct val="90000"/>
            </a:lnSpc>
            <a:spcBef>
              <a:spcPct val="0"/>
            </a:spcBef>
            <a:spcAft>
              <a:spcPct val="15000"/>
            </a:spcAft>
            <a:buChar char="•"/>
          </a:pPr>
          <a:r>
            <a:rPr lang="en-US" sz="2700" kern="1200" dirty="0"/>
            <a:t>May comprise multiple different entity types</a:t>
          </a:r>
        </a:p>
        <a:p>
          <a:pPr marL="228600" lvl="1" indent="-228600" algn="l" defTabSz="1200150">
            <a:lnSpc>
              <a:spcPct val="90000"/>
            </a:lnSpc>
            <a:spcBef>
              <a:spcPct val="0"/>
            </a:spcBef>
            <a:spcAft>
              <a:spcPct val="15000"/>
            </a:spcAft>
            <a:buChar char="•"/>
          </a:pPr>
          <a:r>
            <a:rPr lang="en-US" sz="2700" kern="1200" dirty="0"/>
            <a:t>The “shipping label”</a:t>
          </a:r>
        </a:p>
        <a:p>
          <a:pPr marL="228600" lvl="1" indent="-228600" algn="l" defTabSz="1200150">
            <a:lnSpc>
              <a:spcPct val="90000"/>
            </a:lnSpc>
            <a:spcBef>
              <a:spcPct val="0"/>
            </a:spcBef>
            <a:spcAft>
              <a:spcPct val="15000"/>
            </a:spcAft>
            <a:buChar char="•"/>
          </a:pPr>
          <a:r>
            <a:rPr lang="en-US" sz="2700" kern="1200" dirty="0"/>
            <a:t>Used for audit purposes</a:t>
          </a:r>
        </a:p>
        <a:p>
          <a:pPr marL="228600" lvl="1" indent="-228600" algn="l" defTabSz="1200150">
            <a:lnSpc>
              <a:spcPct val="90000"/>
            </a:lnSpc>
            <a:spcBef>
              <a:spcPct val="0"/>
            </a:spcBef>
            <a:spcAft>
              <a:spcPct val="15000"/>
            </a:spcAft>
            <a:buChar char="•"/>
          </a:pPr>
          <a:r>
            <a:rPr lang="en-US" sz="2700" kern="1200" dirty="0"/>
            <a:t>There is only one entity type</a:t>
          </a:r>
        </a:p>
      </dsp:txBody>
      <dsp:txXfrm>
        <a:off x="53" y="868389"/>
        <a:ext cx="5127426" cy="3566784"/>
      </dsp:txXfrm>
    </dsp:sp>
    <dsp:sp modelId="{AF2065EC-BD44-410E-9D56-6BEC3E16C616}">
      <dsp:nvSpPr>
        <dsp:cNvPr id="0" name=""/>
        <dsp:cNvSpPr/>
      </dsp:nvSpPr>
      <dsp:spPr>
        <a:xfrm>
          <a:off x="5845319" y="90789"/>
          <a:ext cx="5127426" cy="77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Dataset</a:t>
          </a:r>
        </a:p>
      </dsp:txBody>
      <dsp:txXfrm>
        <a:off x="5845319" y="90789"/>
        <a:ext cx="5127426" cy="777600"/>
      </dsp:txXfrm>
    </dsp:sp>
    <dsp:sp modelId="{E87D3C83-1F60-4EB4-AE6F-4230A3C44655}">
      <dsp:nvSpPr>
        <dsp:cNvPr id="0" name=""/>
        <dsp:cNvSpPr/>
      </dsp:nvSpPr>
      <dsp:spPr>
        <a:xfrm>
          <a:off x="5845319" y="868389"/>
          <a:ext cx="5127426" cy="35667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Metadata about the location of the data described by a work product component</a:t>
          </a:r>
        </a:p>
        <a:p>
          <a:pPr marL="228600" lvl="1" indent="-228600" algn="l" defTabSz="1200150">
            <a:lnSpc>
              <a:spcPct val="90000"/>
            </a:lnSpc>
            <a:spcBef>
              <a:spcPct val="0"/>
            </a:spcBef>
            <a:spcAft>
              <a:spcPct val="15000"/>
            </a:spcAft>
            <a:buChar char="•"/>
          </a:pPr>
          <a:r>
            <a:rPr lang="en-US" sz="2700" kern="1200" dirty="0"/>
            <a:t>Could be a binary file, or location in a physical data store</a:t>
          </a:r>
        </a:p>
        <a:p>
          <a:pPr marL="228600" lvl="1" indent="-228600" algn="l" defTabSz="1200150">
            <a:lnSpc>
              <a:spcPct val="90000"/>
            </a:lnSpc>
            <a:spcBef>
              <a:spcPct val="0"/>
            </a:spcBef>
            <a:spcAft>
              <a:spcPct val="15000"/>
            </a:spcAft>
            <a:buChar char="•"/>
          </a:pPr>
          <a:r>
            <a:rPr lang="en-US" sz="2700" kern="1200" dirty="0"/>
            <a:t>Current data set manifestations are File and File Collections</a:t>
          </a:r>
        </a:p>
        <a:p>
          <a:pPr marL="228600" lvl="1" indent="-228600" algn="l" defTabSz="1200150">
            <a:lnSpc>
              <a:spcPct val="90000"/>
            </a:lnSpc>
            <a:spcBef>
              <a:spcPct val="0"/>
            </a:spcBef>
            <a:spcAft>
              <a:spcPct val="15000"/>
            </a:spcAft>
            <a:buChar char="•"/>
          </a:pPr>
          <a:r>
            <a:rPr lang="en-US" sz="2700" kern="1200" dirty="0"/>
            <a:t>Specializations of each exist</a:t>
          </a:r>
        </a:p>
      </dsp:txBody>
      <dsp:txXfrm>
        <a:off x="5845319" y="868389"/>
        <a:ext cx="5127426" cy="3566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70CC6-28F0-4D29-95DD-6D72C771FCA3}">
      <dsp:nvSpPr>
        <dsp:cNvPr id="0" name=""/>
        <dsp:cNvSpPr/>
      </dsp:nvSpPr>
      <dsp:spPr>
        <a:xfrm>
          <a:off x="3571" y="486013"/>
          <a:ext cx="4351734" cy="1740693"/>
        </a:xfrm>
        <a:prstGeom prst="chevr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P1</a:t>
          </a:r>
        </a:p>
      </dsp:txBody>
      <dsp:txXfrm>
        <a:off x="873918" y="486013"/>
        <a:ext cx="2611041" cy="1740693"/>
      </dsp:txXfrm>
    </dsp:sp>
    <dsp:sp modelId="{9603DA9F-F76E-41E3-868B-8BF4FBB0F4C8}">
      <dsp:nvSpPr>
        <dsp:cNvPr id="0" name=""/>
        <dsp:cNvSpPr/>
      </dsp:nvSpPr>
      <dsp:spPr>
        <a:xfrm>
          <a:off x="3920132" y="486013"/>
          <a:ext cx="4351734" cy="1740693"/>
        </a:xfrm>
        <a:prstGeom prst="chevron">
          <a:avLst/>
        </a:prstGeom>
        <a:gradFill rotWithShape="0">
          <a:gsLst>
            <a:gs pos="0">
              <a:schemeClr val="accent4">
                <a:hueOff val="8089221"/>
                <a:satOff val="-21948"/>
                <a:lumOff val="-6863"/>
                <a:alphaOff val="0"/>
                <a:tint val="100000"/>
                <a:shade val="100000"/>
                <a:satMod val="130000"/>
              </a:schemeClr>
            </a:gs>
            <a:gs pos="100000">
              <a:schemeClr val="accent4">
                <a:hueOff val="8089221"/>
                <a:satOff val="-21948"/>
                <a:lumOff val="-686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P2</a:t>
          </a:r>
        </a:p>
      </dsp:txBody>
      <dsp:txXfrm>
        <a:off x="4790479" y="486013"/>
        <a:ext cx="2611041" cy="1740693"/>
      </dsp:txXfrm>
    </dsp:sp>
    <dsp:sp modelId="{CFD0AA08-2557-4549-AB14-F0EC0DF0853D}">
      <dsp:nvSpPr>
        <dsp:cNvPr id="0" name=""/>
        <dsp:cNvSpPr/>
      </dsp:nvSpPr>
      <dsp:spPr>
        <a:xfrm>
          <a:off x="7836693" y="486013"/>
          <a:ext cx="4351734" cy="1740693"/>
        </a:xfrm>
        <a:prstGeom prst="chevron">
          <a:avLst/>
        </a:prstGeom>
        <a:gradFill rotWithShape="0">
          <a:gsLst>
            <a:gs pos="0">
              <a:schemeClr val="accent4">
                <a:hueOff val="16178443"/>
                <a:satOff val="-43897"/>
                <a:lumOff val="-13725"/>
                <a:alphaOff val="0"/>
                <a:tint val="100000"/>
                <a:shade val="100000"/>
                <a:satMod val="130000"/>
              </a:schemeClr>
            </a:gs>
            <a:gs pos="100000">
              <a:schemeClr val="accent4">
                <a:hueOff val="16178443"/>
                <a:satOff val="-43897"/>
                <a:lumOff val="-1372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P3</a:t>
          </a:r>
        </a:p>
      </dsp:txBody>
      <dsp:txXfrm>
        <a:off x="8707040" y="486013"/>
        <a:ext cx="2611041" cy="17406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70CC6-28F0-4D29-95DD-6D72C771FCA3}">
      <dsp:nvSpPr>
        <dsp:cNvPr id="0" name=""/>
        <dsp:cNvSpPr/>
      </dsp:nvSpPr>
      <dsp:spPr>
        <a:xfrm>
          <a:off x="3571" y="486013"/>
          <a:ext cx="4351734" cy="1740693"/>
        </a:xfrm>
        <a:prstGeom prst="chevr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P1</a:t>
          </a:r>
        </a:p>
      </dsp:txBody>
      <dsp:txXfrm>
        <a:off x="873918" y="486013"/>
        <a:ext cx="2611041" cy="1740693"/>
      </dsp:txXfrm>
    </dsp:sp>
    <dsp:sp modelId="{9603DA9F-F76E-41E3-868B-8BF4FBB0F4C8}">
      <dsp:nvSpPr>
        <dsp:cNvPr id="0" name=""/>
        <dsp:cNvSpPr/>
      </dsp:nvSpPr>
      <dsp:spPr>
        <a:xfrm>
          <a:off x="3920132" y="486013"/>
          <a:ext cx="4351734" cy="1740693"/>
        </a:xfrm>
        <a:prstGeom prst="chevron">
          <a:avLst/>
        </a:prstGeom>
        <a:gradFill rotWithShape="0">
          <a:gsLst>
            <a:gs pos="0">
              <a:schemeClr val="accent4">
                <a:hueOff val="8089221"/>
                <a:satOff val="-21948"/>
                <a:lumOff val="-6863"/>
                <a:alphaOff val="0"/>
                <a:tint val="100000"/>
                <a:shade val="100000"/>
                <a:satMod val="130000"/>
              </a:schemeClr>
            </a:gs>
            <a:gs pos="100000">
              <a:schemeClr val="accent4">
                <a:hueOff val="8089221"/>
                <a:satOff val="-21948"/>
                <a:lumOff val="-686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P2</a:t>
          </a:r>
        </a:p>
      </dsp:txBody>
      <dsp:txXfrm>
        <a:off x="4790479" y="486013"/>
        <a:ext cx="2611041" cy="1740693"/>
      </dsp:txXfrm>
    </dsp:sp>
    <dsp:sp modelId="{CFD0AA08-2557-4549-AB14-F0EC0DF0853D}">
      <dsp:nvSpPr>
        <dsp:cNvPr id="0" name=""/>
        <dsp:cNvSpPr/>
      </dsp:nvSpPr>
      <dsp:spPr>
        <a:xfrm>
          <a:off x="7836693" y="486013"/>
          <a:ext cx="4351734" cy="1740693"/>
        </a:xfrm>
        <a:prstGeom prst="chevron">
          <a:avLst/>
        </a:prstGeom>
        <a:gradFill rotWithShape="0">
          <a:gsLst>
            <a:gs pos="0">
              <a:schemeClr val="accent4">
                <a:hueOff val="16178443"/>
                <a:satOff val="-43897"/>
                <a:lumOff val="-13725"/>
                <a:alphaOff val="0"/>
                <a:tint val="100000"/>
                <a:shade val="100000"/>
                <a:satMod val="130000"/>
              </a:schemeClr>
            </a:gs>
            <a:gs pos="100000">
              <a:schemeClr val="accent4">
                <a:hueOff val="16178443"/>
                <a:satOff val="-43897"/>
                <a:lumOff val="-1372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P3</a:t>
          </a:r>
        </a:p>
      </dsp:txBody>
      <dsp:txXfrm>
        <a:off x="8707040" y="486013"/>
        <a:ext cx="2611041" cy="1740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70CC6-28F0-4D29-95DD-6D72C771FCA3}">
      <dsp:nvSpPr>
        <dsp:cNvPr id="0" name=""/>
        <dsp:cNvSpPr/>
      </dsp:nvSpPr>
      <dsp:spPr>
        <a:xfrm>
          <a:off x="3571" y="486013"/>
          <a:ext cx="4351734" cy="1740693"/>
        </a:xfrm>
        <a:prstGeom prst="chevr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P1</a:t>
          </a:r>
        </a:p>
      </dsp:txBody>
      <dsp:txXfrm>
        <a:off x="873918" y="486013"/>
        <a:ext cx="2611041" cy="1740693"/>
      </dsp:txXfrm>
    </dsp:sp>
    <dsp:sp modelId="{9603DA9F-F76E-41E3-868B-8BF4FBB0F4C8}">
      <dsp:nvSpPr>
        <dsp:cNvPr id="0" name=""/>
        <dsp:cNvSpPr/>
      </dsp:nvSpPr>
      <dsp:spPr>
        <a:xfrm>
          <a:off x="3920132" y="486013"/>
          <a:ext cx="4351734" cy="1740693"/>
        </a:xfrm>
        <a:prstGeom prst="chevron">
          <a:avLst/>
        </a:prstGeom>
        <a:gradFill rotWithShape="0">
          <a:gsLst>
            <a:gs pos="0">
              <a:schemeClr val="accent4">
                <a:hueOff val="8089221"/>
                <a:satOff val="-21948"/>
                <a:lumOff val="-6863"/>
                <a:alphaOff val="0"/>
                <a:tint val="100000"/>
                <a:shade val="100000"/>
                <a:satMod val="130000"/>
              </a:schemeClr>
            </a:gs>
            <a:gs pos="100000">
              <a:schemeClr val="accent4">
                <a:hueOff val="8089221"/>
                <a:satOff val="-21948"/>
                <a:lumOff val="-686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P2</a:t>
          </a:r>
        </a:p>
      </dsp:txBody>
      <dsp:txXfrm>
        <a:off x="4790479" y="486013"/>
        <a:ext cx="2611041" cy="1740693"/>
      </dsp:txXfrm>
    </dsp:sp>
    <dsp:sp modelId="{CFD0AA08-2557-4549-AB14-F0EC0DF0853D}">
      <dsp:nvSpPr>
        <dsp:cNvPr id="0" name=""/>
        <dsp:cNvSpPr/>
      </dsp:nvSpPr>
      <dsp:spPr>
        <a:xfrm>
          <a:off x="7836693" y="486013"/>
          <a:ext cx="4351734" cy="1740693"/>
        </a:xfrm>
        <a:prstGeom prst="chevron">
          <a:avLst/>
        </a:prstGeom>
        <a:gradFill rotWithShape="0">
          <a:gsLst>
            <a:gs pos="0">
              <a:schemeClr val="accent4">
                <a:hueOff val="16178443"/>
                <a:satOff val="-43897"/>
                <a:lumOff val="-13725"/>
                <a:alphaOff val="0"/>
                <a:tint val="100000"/>
                <a:shade val="100000"/>
                <a:satMod val="130000"/>
              </a:schemeClr>
            </a:gs>
            <a:gs pos="100000">
              <a:schemeClr val="accent4">
                <a:hueOff val="16178443"/>
                <a:satOff val="-43897"/>
                <a:lumOff val="-1372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fr-FR" sz="6500" kern="1200" dirty="0"/>
            <a:t>P3</a:t>
          </a:r>
        </a:p>
      </dsp:txBody>
      <dsp:txXfrm>
        <a:off x="8707040" y="486013"/>
        <a:ext cx="2611041" cy="174069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1AE8B-E516-466E-AF98-74747415F2FA}" type="datetimeFigureOut">
              <a:rPr lang="en-US" smtClean="0"/>
              <a:t>5/31/23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388D0-1D35-493B-AFED-46D67CDDFC72}" type="slidenum">
              <a:rPr lang="en-US" smtClean="0"/>
              <a:t>‹#›</a:t>
            </a:fld>
            <a:endParaRPr lang="en-US"/>
          </a:p>
        </p:txBody>
      </p:sp>
    </p:spTree>
    <p:extLst>
      <p:ext uri="{BB962C8B-B14F-4D97-AF65-F5344CB8AC3E}">
        <p14:creationId xmlns:p14="http://schemas.microsoft.com/office/powerpoint/2010/main" val="68391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4E104-9846-4B60-BC05-F08417E5492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728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4E104-9846-4B60-BC05-F08417E5492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92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Generic APIs are the foundation that our OSDU data platform is built on. They are published as open endpoints to access metadata and data as generic types allow the continuous addition of new data types support an ecosystem of:</a:t>
            </a:r>
          </a:p>
          <a:p>
            <a:pPr lvl="1">
              <a:buFont typeface="Arial" panose="020B0604020202020204" pitchFamily="34" charset="0"/>
              <a:buChar char="•"/>
            </a:pPr>
            <a:r>
              <a:rPr lang="en-US" dirty="0"/>
              <a:t>System developers extending the platform</a:t>
            </a:r>
          </a:p>
          <a:p>
            <a:pPr lvl="1">
              <a:buFont typeface="Arial" panose="020B0604020202020204" pitchFamily="34" charset="0"/>
              <a:buChar char="•"/>
            </a:pPr>
            <a:r>
              <a:rPr lang="en-US" dirty="0"/>
              <a:t>Systems integrators integrating the platform</a:t>
            </a:r>
          </a:p>
          <a:p>
            <a:pPr lvl="1">
              <a:buFont typeface="Arial" panose="020B0604020202020204" pitchFamily="34" charset="0"/>
              <a:buChar char="•"/>
            </a:pPr>
            <a:r>
              <a:rPr lang="en-US" dirty="0"/>
              <a:t>Customers adopting the platform</a:t>
            </a:r>
          </a:p>
          <a:p>
            <a:r>
              <a:rPr lang="en-US" dirty="0"/>
              <a:t>Domain APIs provide an (E&amp;P) domain specific way of accessing the system. They carry semantics not possible in a generic API, making them a powerful tool for application developers who want the very best performance for accessing data. We may need to update this type-safe optimized API every few years, but they allow storage optimization based on access patterns over generic APIs.</a:t>
            </a:r>
          </a:p>
          <a:p>
            <a:r>
              <a:rPr lang="en-US" dirty="0"/>
              <a:t>A Domain Data </a:t>
            </a:r>
            <a:r>
              <a:rPr lang="en-US" dirty="0" err="1"/>
              <a:t>Mgmt</a:t>
            </a:r>
            <a:r>
              <a:rPr lang="en-US" dirty="0"/>
              <a:t> Service (or DDMS service) is one that persists data of a specific domain and provide access through optimized domain APIs. It is governed by overall platform but is developed and evolved independently.</a:t>
            </a:r>
          </a:p>
          <a:p>
            <a:endParaRPr lang="en-US" dirty="0"/>
          </a:p>
          <a:p>
            <a:endParaRPr lang="en-US" dirty="0"/>
          </a:p>
        </p:txBody>
      </p:sp>
      <p:sp>
        <p:nvSpPr>
          <p:cNvPr id="4" name="Slide Number Placeholder 3"/>
          <p:cNvSpPr>
            <a:spLocks noGrp="1"/>
          </p:cNvSpPr>
          <p:nvPr>
            <p:ph type="sldNum" sz="quarter" idx="5"/>
          </p:nvPr>
        </p:nvSpPr>
        <p:spPr/>
        <p:txBody>
          <a:bodyPr/>
          <a:lstStyle/>
          <a:p>
            <a:fld id="{F50CA511-E201-4EFB-8E71-A8F7F8479EAA}" type="slidenum">
              <a:rPr lang="en-US" smtClean="0"/>
              <a:t>10</a:t>
            </a:fld>
            <a:endParaRPr lang="en-US"/>
          </a:p>
        </p:txBody>
      </p:sp>
    </p:spTree>
    <p:extLst>
      <p:ext uri="{BB962C8B-B14F-4D97-AF65-F5344CB8AC3E}">
        <p14:creationId xmlns:p14="http://schemas.microsoft.com/office/powerpoint/2010/main" val="149697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jumping into DDMS – lets talk </a:t>
            </a:r>
            <a:r>
              <a:rPr lang="en-US" dirty="0" err="1"/>
              <a:t>abit</a:t>
            </a:r>
            <a:r>
              <a:rPr lang="en-US" dirty="0"/>
              <a:t> about core services</a:t>
            </a:r>
          </a:p>
        </p:txBody>
      </p:sp>
      <p:sp>
        <p:nvSpPr>
          <p:cNvPr id="4" name="Slide Number Placeholder 3"/>
          <p:cNvSpPr>
            <a:spLocks noGrp="1"/>
          </p:cNvSpPr>
          <p:nvPr>
            <p:ph type="sldNum" sz="quarter" idx="5"/>
          </p:nvPr>
        </p:nvSpPr>
        <p:spPr/>
        <p:txBody>
          <a:bodyPr/>
          <a:lstStyle/>
          <a:p>
            <a:fld id="{F50CA511-E201-4EFB-8E71-A8F7F8479EAA}" type="slidenum">
              <a:rPr lang="en-US" smtClean="0"/>
              <a:t>11</a:t>
            </a:fld>
            <a:endParaRPr lang="en-US"/>
          </a:p>
        </p:txBody>
      </p:sp>
    </p:spTree>
    <p:extLst>
      <p:ext uri="{BB962C8B-B14F-4D97-AF65-F5344CB8AC3E}">
        <p14:creationId xmlns:p14="http://schemas.microsoft.com/office/powerpoint/2010/main" val="174604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jumping into DDMS – lets talk </a:t>
            </a:r>
            <a:r>
              <a:rPr lang="en-US" dirty="0" err="1"/>
              <a:t>abit</a:t>
            </a:r>
            <a:r>
              <a:rPr lang="en-US" dirty="0"/>
              <a:t> about core services</a:t>
            </a:r>
          </a:p>
        </p:txBody>
      </p:sp>
      <p:sp>
        <p:nvSpPr>
          <p:cNvPr id="4" name="Slide Number Placeholder 3"/>
          <p:cNvSpPr>
            <a:spLocks noGrp="1"/>
          </p:cNvSpPr>
          <p:nvPr>
            <p:ph type="sldNum" sz="quarter" idx="5"/>
          </p:nvPr>
        </p:nvSpPr>
        <p:spPr/>
        <p:txBody>
          <a:bodyPr/>
          <a:lstStyle/>
          <a:p>
            <a:fld id="{F50CA511-E201-4EFB-8E71-A8F7F8479EAA}" type="slidenum">
              <a:rPr lang="en-US" smtClean="0"/>
              <a:t>12</a:t>
            </a:fld>
            <a:endParaRPr lang="en-US"/>
          </a:p>
        </p:txBody>
      </p:sp>
    </p:spTree>
    <p:extLst>
      <p:ext uri="{BB962C8B-B14F-4D97-AF65-F5344CB8AC3E}">
        <p14:creationId xmlns:p14="http://schemas.microsoft.com/office/powerpoint/2010/main" val="415552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OSDU therefore encourages such optimized domain-centric micro-services to address this need - such services are called Domain Data Management Services or DDMS. The OSDU platform therefore becomes a framework where such extensions can be registered, discovered and invoked programmatically. This allows for both open-source and proprietary extensions to be added to the platform:</a:t>
            </a:r>
          </a:p>
          <a:p>
            <a:pPr>
              <a:buFont typeface="Arial" panose="020B0604020202020204" pitchFamily="34" charset="0"/>
              <a:buChar char="•"/>
            </a:pPr>
            <a:r>
              <a:rPr lang="en-US" dirty="0"/>
              <a:t>Ability to develop domain extensions in parallel </a:t>
            </a:r>
          </a:p>
          <a:p>
            <a:pPr marL="742950" lvl="1" indent="-285750">
              <a:buFont typeface="Arial" panose="020B0604020202020204" pitchFamily="34" charset="0"/>
              <a:buChar char="•"/>
            </a:pPr>
            <a:r>
              <a:rPr lang="en-US" dirty="0"/>
              <a:t>Split domain data flows, domain storage/access concerns</a:t>
            </a:r>
          </a:p>
          <a:p>
            <a:pPr>
              <a:buFont typeface="Arial" panose="020B0604020202020204" pitchFamily="34" charset="0"/>
              <a:buChar char="•"/>
            </a:pPr>
            <a:r>
              <a:rPr lang="en-US" dirty="0"/>
              <a:t>Support domain developers thru type-safe interfaces instead of generic core services</a:t>
            </a:r>
          </a:p>
          <a:p>
            <a:pPr>
              <a:buFont typeface="Arial" panose="020B0604020202020204" pitchFamily="34" charset="0"/>
              <a:buChar char="•"/>
            </a:pPr>
            <a:r>
              <a:rPr lang="en-US" dirty="0"/>
              <a:t>Address domain specific concerns </a:t>
            </a:r>
          </a:p>
          <a:p>
            <a:pPr marL="742950" lvl="1" indent="-285750">
              <a:buFont typeface="Arial" panose="020B0604020202020204" pitchFamily="34" charset="0"/>
              <a:buChar char="•"/>
            </a:pPr>
            <a:r>
              <a:rPr lang="en-US" dirty="0"/>
              <a:t>Core Platform governs minimum principles across domains and shared services</a:t>
            </a:r>
          </a:p>
          <a:p>
            <a:endParaRPr lang="en-US" dirty="0"/>
          </a:p>
          <a:p>
            <a:endParaRPr lang="en-US" dirty="0"/>
          </a:p>
        </p:txBody>
      </p:sp>
      <p:sp>
        <p:nvSpPr>
          <p:cNvPr id="4" name="Slide Number Placeholder 3"/>
          <p:cNvSpPr>
            <a:spLocks noGrp="1"/>
          </p:cNvSpPr>
          <p:nvPr>
            <p:ph type="sldNum" sz="quarter" idx="5"/>
          </p:nvPr>
        </p:nvSpPr>
        <p:spPr/>
        <p:txBody>
          <a:bodyPr/>
          <a:lstStyle/>
          <a:p>
            <a:fld id="{F50CA511-E201-4EFB-8E71-A8F7F8479EAA}" type="slidenum">
              <a:rPr lang="en-US" smtClean="0"/>
              <a:t>21</a:t>
            </a:fld>
            <a:endParaRPr lang="en-US"/>
          </a:p>
        </p:txBody>
      </p:sp>
    </p:spTree>
    <p:extLst>
      <p:ext uri="{BB962C8B-B14F-4D97-AF65-F5344CB8AC3E}">
        <p14:creationId xmlns:p14="http://schemas.microsoft.com/office/powerpoint/2010/main" val="120025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DDMS is a set of:</a:t>
            </a:r>
          </a:p>
          <a:p>
            <a:pPr>
              <a:buFont typeface="Arial" panose="020B0604020202020204" pitchFamily="34" charset="0"/>
              <a:buChar char="•"/>
            </a:pPr>
            <a:r>
              <a:rPr lang="en-US" dirty="0"/>
              <a:t>Highly optimized storage &amp; access for bulk data, with highly opinionated API’s delivering the data required to enable domain workflows</a:t>
            </a:r>
          </a:p>
          <a:p>
            <a:pPr>
              <a:buFont typeface="Arial" panose="020B0604020202020204" pitchFamily="34" charset="0"/>
              <a:buChar char="•"/>
            </a:pPr>
            <a:r>
              <a:rPr lang="en-US" dirty="0"/>
              <a:t>Strongly governed schemas that incorporates domain-specific perspective and type-safe accessors for registered entity types</a:t>
            </a:r>
          </a:p>
          <a:p>
            <a:endParaRPr lang="en-US" dirty="0"/>
          </a:p>
          <a:p>
            <a:r>
              <a:rPr lang="en-US" dirty="0"/>
              <a:t>A Domain Data Management Service (DDMS) can be seen as any source of truth for data that manages the data life cycle, satisfies given mandatory data access concerns, and makes its data globally discoverable and retrievable through the OSDU Data Platform. Domain Data Management Services provide type-safe entity access and optimized accessors for bulk data to access 1D, </a:t>
            </a:r>
            <a:r>
              <a:rPr lang="en-US" dirty="0" err="1"/>
              <a:t>nD</a:t>
            </a:r>
            <a:r>
              <a:rPr lang="en-US" dirty="0"/>
              <a:t> data in point, plane, volume and other consumption centric access pattern.</a:t>
            </a:r>
          </a:p>
          <a:p>
            <a:r>
              <a:rPr lang="en-US" dirty="0"/>
              <a:t>A DDMS can implement a "shadow record" pattern where for each piece of data stored into the DDMS a corresponding record is created in OSDU platform core storage to help enable and enforce these characteristics.</a:t>
            </a:r>
          </a:p>
          <a:p>
            <a:endParaRPr lang="en-US" dirty="0"/>
          </a:p>
          <a:p>
            <a:r>
              <a:rPr lang="en-US" dirty="0"/>
              <a:t>These characteristics are</a:t>
            </a:r>
          </a:p>
          <a:p>
            <a:pPr>
              <a:buFont typeface="Arial" panose="020B0604020202020204" pitchFamily="34" charset="0"/>
              <a:buChar char="•"/>
            </a:pPr>
            <a:r>
              <a:rPr lang="en-US" dirty="0"/>
              <a:t>Legal compliance</a:t>
            </a:r>
          </a:p>
          <a:p>
            <a:pPr>
              <a:buFont typeface="Arial" panose="020B0604020202020204" pitchFamily="34" charset="0"/>
              <a:buChar char="•"/>
            </a:pPr>
            <a:r>
              <a:rPr lang="en-US" dirty="0"/>
              <a:t>Data access authorization</a:t>
            </a:r>
          </a:p>
          <a:p>
            <a:pPr>
              <a:buFont typeface="Arial" panose="020B0604020202020204" pitchFamily="34" charset="0"/>
              <a:buChar char="•"/>
            </a:pPr>
            <a:r>
              <a:rPr lang="en-US" dirty="0"/>
              <a:t>Discovery of data</a:t>
            </a:r>
          </a:p>
          <a:p>
            <a:pPr>
              <a:buFont typeface="Arial" panose="020B0604020202020204" pitchFamily="34" charset="0"/>
              <a:buChar char="•"/>
            </a:pPr>
            <a:r>
              <a:rPr lang="en-US" dirty="0"/>
              <a:t>Retrieval of the data</a:t>
            </a:r>
          </a:p>
          <a:p>
            <a:r>
              <a:rPr lang="en-US" dirty="0"/>
              <a:t>An example of the kind of data managed by a seismic domain DDMS is as follows:</a:t>
            </a:r>
          </a:p>
          <a:p>
            <a:endParaRPr lang="en-US" dirty="0"/>
          </a:p>
        </p:txBody>
      </p:sp>
      <p:sp>
        <p:nvSpPr>
          <p:cNvPr id="4" name="Slide Number Placeholder 3"/>
          <p:cNvSpPr>
            <a:spLocks noGrp="1"/>
          </p:cNvSpPr>
          <p:nvPr>
            <p:ph type="sldNum" sz="quarter" idx="5"/>
          </p:nvPr>
        </p:nvSpPr>
        <p:spPr/>
        <p:txBody>
          <a:bodyPr/>
          <a:lstStyle/>
          <a:p>
            <a:fld id="{F50CA511-E201-4EFB-8E71-A8F7F8479EAA}" type="slidenum">
              <a:rPr lang="en-US" smtClean="0"/>
              <a:t>22</a:t>
            </a:fld>
            <a:endParaRPr lang="en-US"/>
          </a:p>
        </p:txBody>
      </p:sp>
    </p:spTree>
    <p:extLst>
      <p:ext uri="{BB962C8B-B14F-4D97-AF65-F5344CB8AC3E}">
        <p14:creationId xmlns:p14="http://schemas.microsoft.com/office/powerpoint/2010/main" val="230276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26</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Work product is unlikely to be affected by data modelling activity</a:t>
            </a:r>
          </a:p>
          <a:p>
            <a:r>
              <a:rPr lang="en-US" dirty="0"/>
              <a:t>Dataset may be expanded beyond current permutations, but more likely as a Horizon 2 or 3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27</a:t>
            </a:fld>
            <a:endParaRPr lang="en-US"/>
          </a:p>
        </p:txBody>
      </p:sp>
    </p:spTree>
    <p:extLst>
      <p:ext uri="{BB962C8B-B14F-4D97-AF65-F5344CB8AC3E}">
        <p14:creationId xmlns:p14="http://schemas.microsoft.com/office/powerpoint/2010/main" val="272041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4E104-9846-4B60-BC05-F08417E5492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1479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7.jp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4" name="Group 13"/>
          <p:cNvGrpSpPr/>
          <p:nvPr userDrawn="1"/>
        </p:nvGrpSpPr>
        <p:grpSpPr>
          <a:xfrm>
            <a:off x="163493" y="0"/>
            <a:ext cx="12028507" cy="6858000"/>
            <a:chOff x="0" y="0"/>
            <a:chExt cx="9144000" cy="6858000"/>
          </a:xfrm>
        </p:grpSpPr>
        <p:pic>
          <p:nvPicPr>
            <p:cNvPr id="8" name="Picture 7" descr="iStock_000026889829_Fu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descr="OpenGroup_O_Purple.png"/>
            <p:cNvPicPr>
              <a:picLocks noChangeAspect="1"/>
            </p:cNvPicPr>
            <p:nvPr userDrawn="1"/>
          </p:nvPicPr>
          <p:blipFill rotWithShape="1">
            <a:blip r:embed="rId3" cstate="print">
              <a:grayscl/>
              <a:alphaModFix amt="10000"/>
              <a:extLst>
                <a:ext uri="{28A0092B-C50C-407E-A947-70E740481C1C}">
                  <a14:useLocalDpi xmlns:a14="http://schemas.microsoft.com/office/drawing/2010/main"/>
                </a:ext>
              </a:extLst>
            </a:blip>
            <a:srcRect l="-143" t="-4471" r="8077" b="4641"/>
            <a:stretch/>
          </p:blipFill>
          <p:spPr>
            <a:xfrm>
              <a:off x="4200144" y="310104"/>
              <a:ext cx="4943856" cy="6527800"/>
            </a:xfrm>
            <a:prstGeom prst="rect">
              <a:avLst/>
            </a:prstGeom>
          </p:spPr>
        </p:pic>
      </p:grpSp>
      <p:pic>
        <p:nvPicPr>
          <p:cNvPr id="12" name="Picture 11" descr="tog-cmyk.png"/>
          <p:cNvPicPr>
            <a:picLocks noChangeAspect="1"/>
          </p:cNvPicPr>
          <p:nvPr userDrawn="1"/>
        </p:nvPicPr>
        <p:blipFill>
          <a:blip r:embed="rId4"/>
          <a:stretch>
            <a:fillRect/>
          </a:stretch>
        </p:blipFill>
        <p:spPr>
          <a:xfrm>
            <a:off x="312385" y="181583"/>
            <a:ext cx="1960703" cy="1178539"/>
          </a:xfrm>
          <a:prstGeom prst="rect">
            <a:avLst/>
          </a:prstGeom>
        </p:spPr>
      </p:pic>
      <p:pic>
        <p:nvPicPr>
          <p:cNvPr id="15" name="7A01CB94-0562-4695-BAB5-9169043FC443" descr="BC60FF1A-5785-44E8-8643-517435B53B0F@home">
            <a:extLst>
              <a:ext uri="{FF2B5EF4-FFF2-40B4-BE49-F238E27FC236}">
                <a16:creationId xmlns:a16="http://schemas.microsoft.com/office/drawing/2014/main" id="{7944C38D-EC0C-49B9-A7A5-18AF95ED3820}"/>
              </a:ext>
            </a:extLst>
          </p:cNvPr>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65333" y="6215495"/>
            <a:ext cx="1219200" cy="5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79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cxnSp>
        <p:nvCxnSpPr>
          <p:cNvPr id="5" name="Straight Connector 4"/>
          <p:cNvCxnSpPr/>
          <p:nvPr userDrawn="1"/>
        </p:nvCxnSpPr>
        <p:spPr>
          <a:xfrm>
            <a:off x="598313" y="6486955"/>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485418" y="6486951"/>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9" name="Slide Number Placeholder 5"/>
          <p:cNvSpPr>
            <a:spLocks noGrp="1"/>
          </p:cNvSpPr>
          <p:nvPr>
            <p:ph type="sldNum" sz="quarter" idx="12"/>
          </p:nvPr>
        </p:nvSpPr>
        <p:spPr>
          <a:xfrm>
            <a:off x="9256904" y="6200252"/>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97834667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14" name="Group 13"/>
          <p:cNvGrpSpPr/>
          <p:nvPr userDrawn="1"/>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2019</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4BBDA901-AC44-DA44-B86F-73C28EB4CF87}" type="slidenum">
              <a:rPr lang="en-GB" smtClean="0"/>
              <a:pPr/>
              <a:t>‹#›</a:t>
            </a:fld>
            <a:endParaRPr lang="en-GB" dirty="0"/>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descr="BC60FF1A-5785-44E8-8643-517435B53B0F@home">
            <a:extLst>
              <a:ext uri="{FF2B5EF4-FFF2-40B4-BE49-F238E27FC236}">
                <a16:creationId xmlns:a16="http://schemas.microsoft.com/office/drawing/2014/main" id="{D4C70607-63BD-47CF-82FF-ECEC23DB8677}"/>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7328" y="6121127"/>
            <a:ext cx="1219200" cy="5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415335"/>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4" name="Group 13"/>
          <p:cNvGrpSpPr/>
          <p:nvPr userDrawn="1"/>
        </p:nvGrpSpPr>
        <p:grpSpPr>
          <a:xfrm>
            <a:off x="163493" y="0"/>
            <a:ext cx="12028507" cy="6858000"/>
            <a:chOff x="0" y="0"/>
            <a:chExt cx="9144000" cy="6858000"/>
          </a:xfrm>
        </p:grpSpPr>
        <p:pic>
          <p:nvPicPr>
            <p:cNvPr id="8" name="Picture 7" descr="iStock_000026889829_Fu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descr="OpenGroup_O_Purple.png"/>
            <p:cNvPicPr>
              <a:picLocks noChangeAspect="1"/>
            </p:cNvPicPr>
            <p:nvPr userDrawn="1"/>
          </p:nvPicPr>
          <p:blipFill rotWithShape="1">
            <a:blip r:embed="rId3" cstate="print">
              <a:grayscl/>
              <a:alphaModFix amt="10000"/>
              <a:extLst>
                <a:ext uri="{28A0092B-C50C-407E-A947-70E740481C1C}">
                  <a14:useLocalDpi xmlns:a14="http://schemas.microsoft.com/office/drawing/2010/main"/>
                </a:ext>
              </a:extLst>
            </a:blip>
            <a:srcRect l="-143" t="-4471" r="8077" b="4641"/>
            <a:stretch/>
          </p:blipFill>
          <p:spPr>
            <a:xfrm>
              <a:off x="4200144" y="310104"/>
              <a:ext cx="4943856" cy="6527800"/>
            </a:xfrm>
            <a:prstGeom prst="rect">
              <a:avLst/>
            </a:prstGeom>
          </p:spPr>
        </p:pic>
      </p:grpSp>
      <p:sp>
        <p:nvSpPr>
          <p:cNvPr id="9" name="TextBox 8"/>
          <p:cNvSpPr txBox="1"/>
          <p:nvPr userDrawn="1"/>
        </p:nvSpPr>
        <p:spPr>
          <a:xfrm>
            <a:off x="402141" y="2593815"/>
            <a:ext cx="6491511" cy="913007"/>
          </a:xfrm>
          <a:prstGeom prst="rect">
            <a:avLst/>
          </a:prstGeom>
          <a:noFill/>
        </p:spPr>
        <p:txBody>
          <a:bodyPr wrap="square" rtlCol="0">
            <a:spAutoFit/>
          </a:bodyPr>
          <a:lstStyle/>
          <a:p>
            <a:r>
              <a:rPr lang="en-US" sz="5333" b="1">
                <a:solidFill>
                  <a:schemeClr val="accent1"/>
                </a:solidFill>
                <a:latin typeface="Arial"/>
                <a:cs typeface="Arial"/>
              </a:rPr>
              <a:t>Arial 40,</a:t>
            </a:r>
            <a:r>
              <a:rPr lang="en-US" sz="5333" b="1" baseline="0">
                <a:solidFill>
                  <a:schemeClr val="accent1"/>
                </a:solidFill>
                <a:latin typeface="Arial"/>
                <a:cs typeface="Arial"/>
              </a:rPr>
              <a:t> Bold</a:t>
            </a:r>
            <a:endParaRPr lang="en-US" sz="5333" b="1">
              <a:solidFill>
                <a:schemeClr val="accent1"/>
              </a:solidFill>
              <a:latin typeface="Arial"/>
              <a:cs typeface="Arial"/>
            </a:endParaRPr>
          </a:p>
        </p:txBody>
      </p:sp>
      <p:sp>
        <p:nvSpPr>
          <p:cNvPr id="10" name="TextBox 9"/>
          <p:cNvSpPr txBox="1"/>
          <p:nvPr userDrawn="1"/>
        </p:nvSpPr>
        <p:spPr>
          <a:xfrm>
            <a:off x="426144" y="3306491"/>
            <a:ext cx="6979369" cy="625877"/>
          </a:xfrm>
          <a:prstGeom prst="rect">
            <a:avLst/>
          </a:prstGeom>
          <a:noFill/>
        </p:spPr>
        <p:txBody>
          <a:bodyPr wrap="square" rtlCol="0">
            <a:spAutoFit/>
          </a:bodyPr>
          <a:lstStyle/>
          <a:p>
            <a:r>
              <a:rPr lang="en-US" sz="3467" i="1">
                <a:solidFill>
                  <a:schemeClr val="tx2"/>
                </a:solidFill>
                <a:latin typeface="Times New Roman" pitchFamily="18" charset="0"/>
                <a:cs typeface="Times New Roman" pitchFamily="18" charset="0"/>
              </a:rPr>
              <a:t>Times New Roman</a:t>
            </a:r>
            <a:r>
              <a:rPr lang="en-US" sz="3467" i="1" baseline="0">
                <a:solidFill>
                  <a:schemeClr val="tx2"/>
                </a:solidFill>
                <a:latin typeface="Times New Roman" pitchFamily="18" charset="0"/>
                <a:cs typeface="Times New Roman" pitchFamily="18" charset="0"/>
              </a:rPr>
              <a:t> 26, Italicized</a:t>
            </a:r>
            <a:endParaRPr lang="en-US" sz="3467" i="1">
              <a:solidFill>
                <a:schemeClr val="tx2"/>
              </a:solidFill>
              <a:latin typeface="Times New Roman" pitchFamily="18" charset="0"/>
              <a:cs typeface="Times New Roman" pitchFamily="18" charset="0"/>
            </a:endParaRPr>
          </a:p>
        </p:txBody>
      </p:sp>
      <p:sp>
        <p:nvSpPr>
          <p:cNvPr id="11" name="TextBox 10"/>
          <p:cNvSpPr txBox="1"/>
          <p:nvPr userDrawn="1"/>
        </p:nvSpPr>
        <p:spPr>
          <a:xfrm>
            <a:off x="479900" y="4005828"/>
            <a:ext cx="6491511" cy="379656"/>
          </a:xfrm>
          <a:prstGeom prst="rect">
            <a:avLst/>
          </a:prstGeom>
          <a:noFill/>
        </p:spPr>
        <p:txBody>
          <a:bodyPr wrap="square" rtlCol="0">
            <a:spAutoFit/>
          </a:bodyPr>
          <a:lstStyle/>
          <a:p>
            <a:r>
              <a:rPr lang="en-US" sz="1867">
                <a:solidFill>
                  <a:srgbClr val="465052"/>
                </a:solidFill>
                <a:latin typeface="Arial"/>
                <a:cs typeface="Arial"/>
              </a:rPr>
              <a:t>Arial</a:t>
            </a:r>
            <a:r>
              <a:rPr lang="en-US" sz="1867" baseline="0">
                <a:solidFill>
                  <a:srgbClr val="465052"/>
                </a:solidFill>
                <a:latin typeface="Arial"/>
                <a:cs typeface="Arial"/>
              </a:rPr>
              <a:t> 14</a:t>
            </a:r>
            <a:endParaRPr lang="en-US" sz="1867">
              <a:solidFill>
                <a:srgbClr val="465052"/>
              </a:solidFill>
              <a:latin typeface="Arial"/>
              <a:cs typeface="Arial"/>
            </a:endParaRPr>
          </a:p>
        </p:txBody>
      </p:sp>
      <p:pic>
        <p:nvPicPr>
          <p:cNvPr id="12" name="Picture 11" descr="tog-cmyk.png"/>
          <p:cNvPicPr>
            <a:picLocks noChangeAspect="1"/>
          </p:cNvPicPr>
          <p:nvPr userDrawn="1"/>
        </p:nvPicPr>
        <p:blipFill>
          <a:blip r:embed="rId4"/>
          <a:stretch>
            <a:fillRect/>
          </a:stretch>
        </p:blipFill>
        <p:spPr>
          <a:xfrm>
            <a:off x="312385" y="181583"/>
            <a:ext cx="1960703" cy="1178539"/>
          </a:xfrm>
          <a:prstGeom prst="rect">
            <a:avLst/>
          </a:prstGeom>
        </p:spPr>
      </p:pic>
      <p:pic>
        <p:nvPicPr>
          <p:cNvPr id="15" name="Picture 14" descr="IT4IT-new.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7558" y="7927880"/>
            <a:ext cx="1192887" cy="668768"/>
          </a:xfrm>
          <a:prstGeom prst="rect">
            <a:avLst/>
          </a:prstGeom>
        </p:spPr>
      </p:pic>
    </p:spTree>
    <p:extLst>
      <p:ext uri="{BB962C8B-B14F-4D97-AF65-F5344CB8AC3E}">
        <p14:creationId xmlns:p14="http://schemas.microsoft.com/office/powerpoint/2010/main" val="1034542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8" name="Group 7"/>
          <p:cNvGrpSpPr/>
          <p:nvPr userDrawn="1"/>
        </p:nvGrpSpPr>
        <p:grpSpPr>
          <a:xfrm>
            <a:off x="2" y="0"/>
            <a:ext cx="12309085" cy="6858000"/>
            <a:chOff x="-24029" y="0"/>
            <a:chExt cx="9168029" cy="6858000"/>
          </a:xfrm>
        </p:grpSpPr>
        <p:pic>
          <p:nvPicPr>
            <p:cNvPr id="7" name="Picture 6" descr="iStock_000024285973_XXXLar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29" y="0"/>
              <a:ext cx="9168029" cy="6858000"/>
            </a:xfrm>
            <a:prstGeom prst="rect">
              <a:avLst/>
            </a:prstGeom>
          </p:spPr>
        </p:pic>
        <p:pic>
          <p:nvPicPr>
            <p:cNvPr id="6" name="Picture 5" descr="OpenGroup_O_White.png"/>
            <p:cNvPicPr>
              <a:picLocks noChangeAspect="1"/>
            </p:cNvPicPr>
            <p:nvPr userDrawn="1"/>
          </p:nvPicPr>
          <p:blipFill rotWithShape="1">
            <a:blip r:embed="rId3" cstate="print">
              <a:alphaModFix amt="50000"/>
              <a:extLst>
                <a:ext uri="{28A0092B-C50C-407E-A947-70E740481C1C}">
                  <a14:useLocalDpi xmlns:a14="http://schemas.microsoft.com/office/drawing/2010/main"/>
                </a:ext>
              </a:extLst>
            </a:blip>
            <a:srcRect r="8333" b="4527"/>
            <a:stretch/>
          </p:blipFill>
          <p:spPr>
            <a:xfrm>
              <a:off x="4207933" y="597718"/>
              <a:ext cx="4936067" cy="6260282"/>
            </a:xfrm>
            <a:prstGeom prst="rect">
              <a:avLst/>
            </a:prstGeom>
            <a:effectLst>
              <a:outerShdw blurRad="758825" dir="2700000" algn="tl" rotWithShape="0">
                <a:schemeClr val="accent1">
                  <a:alpha val="13000"/>
                </a:schemeClr>
              </a:outerShdw>
            </a:effectLst>
          </p:spPr>
        </p:pic>
      </p:grpSp>
      <p:sp>
        <p:nvSpPr>
          <p:cNvPr id="10" name="TextBox 9"/>
          <p:cNvSpPr txBox="1"/>
          <p:nvPr userDrawn="1"/>
        </p:nvSpPr>
        <p:spPr>
          <a:xfrm>
            <a:off x="402141" y="2513143"/>
            <a:ext cx="6491511" cy="913007"/>
          </a:xfrm>
          <a:prstGeom prst="rect">
            <a:avLst/>
          </a:prstGeom>
          <a:noFill/>
        </p:spPr>
        <p:txBody>
          <a:bodyPr wrap="square" rtlCol="0">
            <a:spAutoFit/>
          </a:bodyPr>
          <a:lstStyle/>
          <a:p>
            <a:r>
              <a:rPr lang="en-US" sz="5333" b="1">
                <a:solidFill>
                  <a:schemeClr val="accent1"/>
                </a:solidFill>
                <a:latin typeface="Arial"/>
                <a:cs typeface="Arial"/>
              </a:rPr>
              <a:t>Arial 40,</a:t>
            </a:r>
            <a:r>
              <a:rPr lang="en-US" sz="5333" b="1" baseline="0">
                <a:solidFill>
                  <a:schemeClr val="accent1"/>
                </a:solidFill>
                <a:latin typeface="Arial"/>
                <a:cs typeface="Arial"/>
              </a:rPr>
              <a:t> Bold</a:t>
            </a:r>
            <a:endParaRPr lang="en-US" sz="5333" b="1">
              <a:solidFill>
                <a:schemeClr val="accent1"/>
              </a:solidFill>
              <a:latin typeface="Arial"/>
              <a:cs typeface="Arial"/>
            </a:endParaRPr>
          </a:p>
        </p:txBody>
      </p:sp>
      <p:sp>
        <p:nvSpPr>
          <p:cNvPr id="11" name="TextBox 10"/>
          <p:cNvSpPr txBox="1"/>
          <p:nvPr userDrawn="1"/>
        </p:nvSpPr>
        <p:spPr>
          <a:xfrm>
            <a:off x="426144" y="3306491"/>
            <a:ext cx="6979369" cy="625877"/>
          </a:xfrm>
          <a:prstGeom prst="rect">
            <a:avLst/>
          </a:prstGeom>
          <a:noFill/>
        </p:spPr>
        <p:txBody>
          <a:bodyPr wrap="square" rtlCol="0">
            <a:spAutoFit/>
          </a:bodyPr>
          <a:lstStyle/>
          <a:p>
            <a:r>
              <a:rPr lang="en-US" sz="3467" i="1">
                <a:solidFill>
                  <a:schemeClr val="tx2"/>
                </a:solidFill>
                <a:latin typeface="Times New Roman" pitchFamily="18" charset="0"/>
                <a:cs typeface="Times New Roman" pitchFamily="18" charset="0"/>
              </a:rPr>
              <a:t>Times New Roman</a:t>
            </a:r>
            <a:r>
              <a:rPr lang="en-US" sz="3467" i="1" baseline="0">
                <a:solidFill>
                  <a:schemeClr val="tx2"/>
                </a:solidFill>
                <a:latin typeface="Times New Roman" pitchFamily="18" charset="0"/>
                <a:cs typeface="Times New Roman" pitchFamily="18" charset="0"/>
              </a:rPr>
              <a:t> 26, Italicized</a:t>
            </a:r>
            <a:endParaRPr lang="en-US" sz="3467" i="1">
              <a:solidFill>
                <a:schemeClr val="tx2"/>
              </a:solidFill>
              <a:latin typeface="Times New Roman" pitchFamily="18" charset="0"/>
              <a:cs typeface="Times New Roman" pitchFamily="18" charset="0"/>
            </a:endParaRPr>
          </a:p>
        </p:txBody>
      </p:sp>
      <p:sp>
        <p:nvSpPr>
          <p:cNvPr id="12" name="TextBox 11"/>
          <p:cNvSpPr txBox="1"/>
          <p:nvPr userDrawn="1"/>
        </p:nvSpPr>
        <p:spPr>
          <a:xfrm>
            <a:off x="479900" y="4005828"/>
            <a:ext cx="6491511" cy="379656"/>
          </a:xfrm>
          <a:prstGeom prst="rect">
            <a:avLst/>
          </a:prstGeom>
          <a:noFill/>
        </p:spPr>
        <p:txBody>
          <a:bodyPr wrap="square" rtlCol="0">
            <a:spAutoFit/>
          </a:bodyPr>
          <a:lstStyle/>
          <a:p>
            <a:r>
              <a:rPr lang="en-US" sz="1867">
                <a:solidFill>
                  <a:srgbClr val="465052"/>
                </a:solidFill>
                <a:latin typeface="Arial"/>
                <a:cs typeface="Arial"/>
              </a:rPr>
              <a:t>Arial</a:t>
            </a:r>
            <a:r>
              <a:rPr lang="en-US" sz="1867" baseline="0">
                <a:solidFill>
                  <a:srgbClr val="465052"/>
                </a:solidFill>
                <a:latin typeface="Arial"/>
                <a:cs typeface="Arial"/>
              </a:rPr>
              <a:t> 14</a:t>
            </a:r>
            <a:endParaRPr lang="en-US" sz="1867">
              <a:solidFill>
                <a:srgbClr val="465052"/>
              </a:solidFill>
              <a:latin typeface="Arial"/>
              <a:cs typeface="Arial"/>
            </a:endParaRPr>
          </a:p>
        </p:txBody>
      </p:sp>
      <p:pic>
        <p:nvPicPr>
          <p:cNvPr id="13" name="Picture 12" descr="tog-cmyk.png"/>
          <p:cNvPicPr>
            <a:picLocks noChangeAspect="1"/>
          </p:cNvPicPr>
          <p:nvPr userDrawn="1"/>
        </p:nvPicPr>
        <p:blipFill>
          <a:blip r:embed="rId4"/>
          <a:stretch>
            <a:fillRect/>
          </a:stretch>
        </p:blipFill>
        <p:spPr>
          <a:xfrm>
            <a:off x="312385" y="181583"/>
            <a:ext cx="1960703" cy="1178539"/>
          </a:xfrm>
          <a:prstGeom prst="rect">
            <a:avLst/>
          </a:prstGeom>
        </p:spPr>
      </p:pic>
    </p:spTree>
    <p:extLst>
      <p:ext uri="{BB962C8B-B14F-4D97-AF65-F5344CB8AC3E}">
        <p14:creationId xmlns:p14="http://schemas.microsoft.com/office/powerpoint/2010/main" val="2289433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4" name="Group 13"/>
          <p:cNvGrpSpPr/>
          <p:nvPr userDrawn="1"/>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2019</a:t>
              </a:r>
            </a:p>
          </p:txBody>
        </p:sp>
        <p:pic>
          <p:nvPicPr>
            <p:cNvPr id="11" name="Picture 10" descr="OpenGroup_O_LightGre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71461" y="5680403"/>
              <a:ext cx="660894" cy="1075164"/>
            </a:xfrm>
            <a:prstGeom prst="rect">
              <a:avLst/>
            </a:prstGeom>
            <a:noFill/>
            <a:ln>
              <a:noFill/>
            </a:ln>
          </p:spPr>
        </p:pic>
      </p:grpSp>
      <p:sp>
        <p:nvSpPr>
          <p:cNvPr id="12" name="Slide Number Placeholder 5"/>
          <p:cNvSpPr>
            <a:spLocks noGrp="1"/>
          </p:cNvSpPr>
          <p:nvPr>
            <p:ph type="sldNum" sz="quarter" idx="12"/>
          </p:nvPr>
        </p:nvSpPr>
        <p:spPr>
          <a:xfrm>
            <a:off x="10055456" y="6121127"/>
            <a:ext cx="2844800" cy="365125"/>
          </a:xfrm>
          <a:prstGeom prst="rect">
            <a:avLst/>
          </a:prstGeom>
        </p:spPr>
        <p:txBody>
          <a:bodyPr/>
          <a:lstStyle>
            <a:lvl1pPr algn="ctr">
              <a:defRPr>
                <a:solidFill>
                  <a:schemeClr val="accent1"/>
                </a:solidFill>
              </a:defRPr>
            </a:lvl1pPr>
          </a:lstStyle>
          <a:p>
            <a:fld id="{4BBDA901-AC44-DA44-B86F-73C28EB4CF87}" type="slidenum">
              <a:rPr lang="en-GB" smtClean="0"/>
              <a:pPr/>
              <a:t>‹#›</a:t>
            </a:fld>
            <a:endParaRPr lang="en-GB"/>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spTree>
    <p:extLst>
      <p:ext uri="{BB962C8B-B14F-4D97-AF65-F5344CB8AC3E}">
        <p14:creationId xmlns:p14="http://schemas.microsoft.com/office/powerpoint/2010/main" val="2657663167"/>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pic>
        <p:nvPicPr>
          <p:cNvPr id="12" name="Picture 11" descr="OpenGroup_O_LightGre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28615" y="5680405"/>
            <a:ext cx="881192" cy="1075164"/>
          </a:xfrm>
          <a:prstGeom prst="rect">
            <a:avLst/>
          </a:prstGeom>
          <a:noFill/>
          <a:ln>
            <a:noFill/>
          </a:ln>
        </p:spPr>
      </p:pic>
    </p:spTree>
    <p:extLst>
      <p:ext uri="{BB962C8B-B14F-4D97-AF65-F5344CB8AC3E}">
        <p14:creationId xmlns:p14="http://schemas.microsoft.com/office/powerpoint/2010/main" val="2885167166"/>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40"/>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pic>
        <p:nvPicPr>
          <p:cNvPr id="11" name="Picture 10" descr="OpenGroup_O_LogoBlue.png"/>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11099491" y="5698099"/>
            <a:ext cx="824564" cy="1004075"/>
          </a:xfrm>
          <a:prstGeom prst="rect">
            <a:avLst/>
          </a:prstGeom>
          <a:noFill/>
          <a:ln>
            <a:noFill/>
          </a:ln>
        </p:spPr>
      </p:pic>
    </p:spTree>
    <p:extLst>
      <p:ext uri="{BB962C8B-B14F-4D97-AF65-F5344CB8AC3E}">
        <p14:creationId xmlns:p14="http://schemas.microsoft.com/office/powerpoint/2010/main" val="32850460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063981" y="6125240"/>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cxnSp>
        <p:nvCxnSpPr>
          <p:cNvPr id="8" name="Straight Connector 7"/>
          <p:cNvCxnSpPr/>
          <p:nvPr userDrawn="1"/>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pic>
        <p:nvPicPr>
          <p:cNvPr id="12" name="Picture 11" descr="OpenGroup_O_LightGre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28615" y="5680405"/>
            <a:ext cx="881192" cy="1075164"/>
          </a:xfrm>
          <a:prstGeom prst="rect">
            <a:avLst/>
          </a:prstGeom>
          <a:noFill/>
          <a:ln>
            <a:noFill/>
          </a:ln>
        </p:spPr>
      </p:pic>
      <p:pic>
        <p:nvPicPr>
          <p:cNvPr id="15" name="Picture 14" descr="OpenGroup_O_Purple.png"/>
          <p:cNvPicPr>
            <a:picLocks noChangeAspect="1"/>
          </p:cNvPicPr>
          <p:nvPr userDrawn="1"/>
        </p:nvPicPr>
        <p:blipFill rotWithShape="1">
          <a:blip r:embed="rId3" cstate="print">
            <a:grayscl/>
            <a:alphaModFix amt="10000"/>
            <a:extLst>
              <a:ext uri="{28A0092B-C50C-407E-A947-70E740481C1C}">
                <a14:useLocalDpi xmlns:a14="http://schemas.microsoft.com/office/drawing/2010/main"/>
              </a:ext>
            </a:extLst>
          </a:blip>
          <a:srcRect l="-143" t="-4471" r="8077" b="4641"/>
          <a:stretch/>
        </p:blipFill>
        <p:spPr>
          <a:xfrm>
            <a:off x="7187701" y="250357"/>
            <a:ext cx="5004300" cy="6607644"/>
          </a:xfrm>
          <a:prstGeom prst="rect">
            <a:avLst/>
          </a:prstGeom>
        </p:spPr>
      </p:pic>
    </p:spTree>
    <p:extLst>
      <p:ext uri="{BB962C8B-B14F-4D97-AF65-F5344CB8AC3E}">
        <p14:creationId xmlns:p14="http://schemas.microsoft.com/office/powerpoint/2010/main" val="2437835884"/>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10063981" y="6125240"/>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pic>
        <p:nvPicPr>
          <p:cNvPr id="10" name="Picture 9" descr="OpenGroup_O_LogoBlue.png"/>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11087483" y="5698099"/>
            <a:ext cx="824564" cy="1004075"/>
          </a:xfrm>
          <a:prstGeom prst="rect">
            <a:avLst/>
          </a:prstGeom>
          <a:noFill/>
          <a:ln>
            <a:noFill/>
          </a:ln>
        </p:spPr>
      </p:pic>
    </p:spTree>
    <p:extLst>
      <p:ext uri="{BB962C8B-B14F-4D97-AF65-F5344CB8AC3E}">
        <p14:creationId xmlns:p14="http://schemas.microsoft.com/office/powerpoint/2010/main" val="20139223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userDrawn="1"/>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3012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pic>
        <p:nvPicPr>
          <p:cNvPr id="8" name="Picture 7" descr="OpenGroup_O_LogoBlue.png"/>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11015430" y="5710109"/>
            <a:ext cx="824564" cy="1004075"/>
          </a:xfrm>
          <a:prstGeom prst="rect">
            <a:avLst/>
          </a:prstGeom>
          <a:noFill/>
          <a:ln>
            <a:noFill/>
          </a:ln>
        </p:spPr>
      </p:pic>
    </p:spTree>
    <p:extLst>
      <p:ext uri="{BB962C8B-B14F-4D97-AF65-F5344CB8AC3E}">
        <p14:creationId xmlns:p14="http://schemas.microsoft.com/office/powerpoint/2010/main" val="9530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8" name="Group 7"/>
          <p:cNvGrpSpPr/>
          <p:nvPr userDrawn="1"/>
        </p:nvGrpSpPr>
        <p:grpSpPr>
          <a:xfrm>
            <a:off x="2" y="0"/>
            <a:ext cx="12309085" cy="6858000"/>
            <a:chOff x="-24029" y="0"/>
            <a:chExt cx="9168029" cy="6858000"/>
          </a:xfrm>
        </p:grpSpPr>
        <p:pic>
          <p:nvPicPr>
            <p:cNvPr id="7" name="Picture 6" descr="iStock_000024285973_XXXLar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29" y="0"/>
              <a:ext cx="9168029" cy="6858000"/>
            </a:xfrm>
            <a:prstGeom prst="rect">
              <a:avLst/>
            </a:prstGeom>
          </p:spPr>
        </p:pic>
        <p:pic>
          <p:nvPicPr>
            <p:cNvPr id="6" name="Picture 5" descr="OpenGroup_O_White.png"/>
            <p:cNvPicPr>
              <a:picLocks noChangeAspect="1"/>
            </p:cNvPicPr>
            <p:nvPr userDrawn="1"/>
          </p:nvPicPr>
          <p:blipFill rotWithShape="1">
            <a:blip r:embed="rId3" cstate="print">
              <a:alphaModFix amt="50000"/>
              <a:extLst>
                <a:ext uri="{28A0092B-C50C-407E-A947-70E740481C1C}">
                  <a14:useLocalDpi xmlns:a14="http://schemas.microsoft.com/office/drawing/2010/main"/>
                </a:ext>
              </a:extLst>
            </a:blip>
            <a:srcRect r="8333" b="4527"/>
            <a:stretch/>
          </p:blipFill>
          <p:spPr>
            <a:xfrm>
              <a:off x="4207933" y="597718"/>
              <a:ext cx="4936067" cy="6260282"/>
            </a:xfrm>
            <a:prstGeom prst="rect">
              <a:avLst/>
            </a:prstGeom>
            <a:effectLst>
              <a:outerShdw blurRad="758825" dir="2700000" algn="tl" rotWithShape="0">
                <a:schemeClr val="accent1">
                  <a:alpha val="13000"/>
                </a:schemeClr>
              </a:outerShdw>
            </a:effectLst>
          </p:spPr>
        </p:pic>
      </p:grpSp>
      <p:pic>
        <p:nvPicPr>
          <p:cNvPr id="13" name="Picture 12" descr="tog-cmyk.png"/>
          <p:cNvPicPr>
            <a:picLocks noChangeAspect="1"/>
          </p:cNvPicPr>
          <p:nvPr userDrawn="1"/>
        </p:nvPicPr>
        <p:blipFill>
          <a:blip r:embed="rId4"/>
          <a:stretch>
            <a:fillRect/>
          </a:stretch>
        </p:blipFill>
        <p:spPr>
          <a:xfrm>
            <a:off x="312385" y="181583"/>
            <a:ext cx="1960703" cy="1178539"/>
          </a:xfrm>
          <a:prstGeom prst="rect">
            <a:avLst/>
          </a:prstGeom>
        </p:spPr>
      </p:pic>
      <p:pic>
        <p:nvPicPr>
          <p:cNvPr id="9" name="7A01CB94-0562-4695-BAB5-9169043FC443" descr="BC60FF1A-5785-44E8-8643-517435B53B0F@home">
            <a:extLst>
              <a:ext uri="{FF2B5EF4-FFF2-40B4-BE49-F238E27FC236}">
                <a16:creationId xmlns:a16="http://schemas.microsoft.com/office/drawing/2014/main" id="{5ADADD2F-1B59-4410-974C-E8F8B7D44884}"/>
              </a:ext>
            </a:extLst>
          </p:cNvPr>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65333" y="6215495"/>
            <a:ext cx="1219200" cy="5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643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userDrawn="1"/>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txBox="1">
            <a:spLocks/>
          </p:cNvSpPr>
          <p:nvPr userDrawn="1"/>
        </p:nvSpPr>
        <p:spPr>
          <a:xfrm>
            <a:off x="10063981" y="6125240"/>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a:latin typeface="Arial" panose="020B0604020202020204" pitchFamily="34" charset="0"/>
              <a:cs typeface="Arial" panose="020B0604020202020204" pitchFamily="34" charset="0"/>
            </a:endParaRPr>
          </a:p>
        </p:txBody>
      </p:sp>
      <p:pic>
        <p:nvPicPr>
          <p:cNvPr id="8" name="Picture 7" descr="OpenGroup_O_LightGre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28615" y="5680405"/>
            <a:ext cx="881192" cy="1075164"/>
          </a:xfrm>
          <a:prstGeom prst="rect">
            <a:avLst/>
          </a:prstGeom>
          <a:noFill/>
          <a:ln>
            <a:noFill/>
          </a:ln>
        </p:spPr>
      </p:pic>
    </p:spTree>
    <p:extLst>
      <p:ext uri="{BB962C8B-B14F-4D97-AF65-F5344CB8AC3E}">
        <p14:creationId xmlns:p14="http://schemas.microsoft.com/office/powerpoint/2010/main" val="22076221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cxnSp>
        <p:nvCxnSpPr>
          <p:cNvPr id="5" name="Straight Connector 4"/>
          <p:cNvCxnSpPr/>
          <p:nvPr userDrawn="1"/>
        </p:nvCxnSpPr>
        <p:spPr>
          <a:xfrm>
            <a:off x="598313" y="6486955"/>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485418" y="6486951"/>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9"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a:p>
        </p:txBody>
      </p:sp>
      <p:pic>
        <p:nvPicPr>
          <p:cNvPr id="7" name="Picture 6" descr="OpenGroup_O_LogoBlue.png"/>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11015430" y="5710109"/>
            <a:ext cx="824564" cy="1004075"/>
          </a:xfrm>
          <a:prstGeom prst="rect">
            <a:avLst/>
          </a:prstGeom>
          <a:noFill/>
          <a:ln>
            <a:noFill/>
          </a:ln>
        </p:spPr>
      </p:pic>
    </p:spTree>
    <p:extLst>
      <p:ext uri="{BB962C8B-B14F-4D97-AF65-F5344CB8AC3E}">
        <p14:creationId xmlns:p14="http://schemas.microsoft.com/office/powerpoint/2010/main" val="10866107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userDrawn="1"/>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userDrawn="1"/>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userDrawn="1"/>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endParaRPr lang="en-US" dirty="0"/>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dirty="0"/>
              <a:t>Click to edit Master text styles</a:t>
            </a:r>
          </a:p>
          <a:p>
            <a:pPr lvl="0"/>
            <a:endParaRPr lang="en-GB" dirty="0"/>
          </a:p>
        </p:txBody>
      </p:sp>
      <p:sp>
        <p:nvSpPr>
          <p:cNvPr id="11" name="TextBox 10">
            <a:extLst>
              <a:ext uri="{FF2B5EF4-FFF2-40B4-BE49-F238E27FC236}">
                <a16:creationId xmlns:a16="http://schemas.microsoft.com/office/drawing/2014/main" id="{11073737-EFDA-FA44-93D1-089F5D8D41C8}"/>
              </a:ext>
            </a:extLst>
          </p:cNvPr>
          <p:cNvSpPr txBox="1"/>
          <p:nvPr userDrawn="1"/>
        </p:nvSpPr>
        <p:spPr>
          <a:xfrm>
            <a:off x="47355" y="650134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userDrawn="1"/>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2681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4" name="Group 13"/>
          <p:cNvGrpSpPr/>
          <p:nvPr userDrawn="1"/>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2023</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4BBDA901-AC44-DA44-B86F-73C28EB4CF87}" type="slidenum">
              <a:rPr lang="en-GB" smtClean="0"/>
              <a:pPr/>
              <a:t>‹#›</a:t>
            </a:fld>
            <a:endParaRPr lang="en-GB" dirty="0"/>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descr="BC60FF1A-5785-44E8-8643-517435B53B0F@home">
            <a:extLst>
              <a:ext uri="{FF2B5EF4-FFF2-40B4-BE49-F238E27FC236}">
                <a16:creationId xmlns:a16="http://schemas.microsoft.com/office/drawing/2014/main" id="{D4C70607-63BD-47CF-82FF-ECEC23DB8677}"/>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7328" y="6121127"/>
            <a:ext cx="1219200" cy="5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362845"/>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335101669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8" name="Straight Connector 7"/>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372308749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cxnSp>
        <p:nvCxnSpPr>
          <p:cNvPr id="8" name="Straight Connector 7"/>
          <p:cNvCxnSpPr/>
          <p:nvPr userDrawn="1"/>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pic>
        <p:nvPicPr>
          <p:cNvPr id="15" name="Picture 14" descr="OpenGroup_O_Purple.png"/>
          <p:cNvPicPr>
            <a:picLocks noChangeAspect="1"/>
          </p:cNvPicPr>
          <p:nvPr userDrawn="1"/>
        </p:nvPicPr>
        <p:blipFill rotWithShape="1">
          <a:blip r:embed="rId2" cstate="print">
            <a:grayscl/>
            <a:alphaModFix amt="10000"/>
            <a:extLst>
              <a:ext uri="{28A0092B-C50C-407E-A947-70E740481C1C}">
                <a14:useLocalDpi xmlns:a14="http://schemas.microsoft.com/office/drawing/2010/main"/>
              </a:ext>
            </a:extLst>
          </a:blip>
          <a:srcRect l="-143" t="-4471" r="8077" b="4641"/>
          <a:stretch/>
        </p:blipFill>
        <p:spPr>
          <a:xfrm>
            <a:off x="7080234" y="22935"/>
            <a:ext cx="5004300" cy="6607644"/>
          </a:xfrm>
          <a:prstGeom prst="rect">
            <a:avLst/>
          </a:prstGeom>
        </p:spPr>
      </p:pic>
    </p:spTree>
    <p:extLst>
      <p:ext uri="{BB962C8B-B14F-4D97-AF65-F5344CB8AC3E}">
        <p14:creationId xmlns:p14="http://schemas.microsoft.com/office/powerpoint/2010/main" val="2062628437"/>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373746186"/>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cxnSp>
        <p:nvCxnSpPr>
          <p:cNvPr id="6" name="Straight Connector 5"/>
          <p:cNvCxnSpPr/>
          <p:nvPr userDrawn="1"/>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36091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userDrawn="1"/>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txBox="1">
            <a:spLocks/>
          </p:cNvSpPr>
          <p:nvPr userDrawn="1"/>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724070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p:cNvSpPr>
            <a:spLocks noGrp="1"/>
          </p:cNvSpPr>
          <p:nvPr>
            <p:ph type="sldNum" sz="quarter" idx="4"/>
          </p:nvPr>
        </p:nvSpPr>
        <p:spPr>
          <a:xfrm>
            <a:off x="1032570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descr="BC60FF1A-5785-44E8-8643-517435B53B0F@home">
            <a:extLst>
              <a:ext uri="{FF2B5EF4-FFF2-40B4-BE49-F238E27FC236}">
                <a16:creationId xmlns:a16="http://schemas.microsoft.com/office/drawing/2014/main" id="{EEB16DD9-F0A7-473C-ADDE-761176C9E0E6}"/>
              </a:ext>
            </a:extLst>
          </p:cNvPr>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65333" y="6215495"/>
            <a:ext cx="1219200" cy="5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58918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063981" y="6366398"/>
            <a:ext cx="2844800"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a:p>
        </p:txBody>
      </p:sp>
    </p:spTree>
    <p:extLst>
      <p:ext uri="{BB962C8B-B14F-4D97-AF65-F5344CB8AC3E}">
        <p14:creationId xmlns:p14="http://schemas.microsoft.com/office/powerpoint/2010/main" val="408528455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47FBF-30AC-45D4-97DA-6D1F7CC180F1}"/>
              </a:ext>
            </a:extLst>
          </p:cNvPr>
          <p:cNvSpPr txBox="1"/>
          <p:nvPr/>
        </p:nvSpPr>
        <p:spPr>
          <a:xfrm>
            <a:off x="402141" y="2593815"/>
            <a:ext cx="7522660" cy="748988"/>
          </a:xfrm>
          <a:prstGeom prst="rect">
            <a:avLst/>
          </a:prstGeom>
          <a:noFill/>
        </p:spPr>
        <p:txBody>
          <a:bodyPr wrap="square" rtlCol="0">
            <a:spAutoFit/>
          </a:bodyPr>
          <a:lstStyle/>
          <a:p>
            <a:pPr defTabSz="609585"/>
            <a:r>
              <a:rPr lang="en-US" sz="4267" b="1" dirty="0">
                <a:solidFill>
                  <a:srgbClr val="00667F"/>
                </a:solidFill>
                <a:latin typeface="Arial"/>
                <a:cs typeface="Arial"/>
              </a:rPr>
              <a:t>OSDU Data Concepts</a:t>
            </a:r>
          </a:p>
        </p:txBody>
      </p:sp>
      <p:sp>
        <p:nvSpPr>
          <p:cNvPr id="3" name="TextBox 2">
            <a:extLst>
              <a:ext uri="{FF2B5EF4-FFF2-40B4-BE49-F238E27FC236}">
                <a16:creationId xmlns:a16="http://schemas.microsoft.com/office/drawing/2014/main" id="{744DE671-3B38-4AC8-ABD7-863BD6C2A45A}"/>
              </a:ext>
            </a:extLst>
          </p:cNvPr>
          <p:cNvSpPr txBox="1"/>
          <p:nvPr/>
        </p:nvSpPr>
        <p:spPr>
          <a:xfrm>
            <a:off x="426144" y="3306491"/>
            <a:ext cx="6979369" cy="625877"/>
          </a:xfrm>
          <a:prstGeom prst="rect">
            <a:avLst/>
          </a:prstGeom>
          <a:noFill/>
        </p:spPr>
        <p:txBody>
          <a:bodyPr wrap="square" rtlCol="0">
            <a:spAutoFit/>
          </a:bodyPr>
          <a:lstStyle/>
          <a:p>
            <a:pPr defTabSz="609585"/>
            <a:r>
              <a:rPr lang="en-US" sz="3467" i="1" dirty="0">
                <a:solidFill>
                  <a:srgbClr val="465052"/>
                </a:solidFill>
                <a:latin typeface="Times New Roman" pitchFamily="18" charset="0"/>
                <a:cs typeface="Times New Roman" pitchFamily="18" charset="0"/>
              </a:rPr>
              <a:t>Reminder &amp; Generalities</a:t>
            </a:r>
          </a:p>
        </p:txBody>
      </p:sp>
      <p:sp>
        <p:nvSpPr>
          <p:cNvPr id="4" name="TextBox 3">
            <a:extLst>
              <a:ext uri="{FF2B5EF4-FFF2-40B4-BE49-F238E27FC236}">
                <a16:creationId xmlns:a16="http://schemas.microsoft.com/office/drawing/2014/main" id="{3D28B272-E99A-4D5C-B3C9-E8473DE921BA}"/>
              </a:ext>
            </a:extLst>
          </p:cNvPr>
          <p:cNvSpPr txBox="1"/>
          <p:nvPr/>
        </p:nvSpPr>
        <p:spPr>
          <a:xfrm>
            <a:off x="479901" y="3881999"/>
            <a:ext cx="6491511" cy="379656"/>
          </a:xfrm>
          <a:prstGeom prst="rect">
            <a:avLst/>
          </a:prstGeom>
          <a:noFill/>
        </p:spPr>
        <p:txBody>
          <a:bodyPr wrap="square" rtlCol="0">
            <a:spAutoFit/>
          </a:bodyPr>
          <a:lstStyle/>
          <a:p>
            <a:pPr defTabSz="609585"/>
            <a:r>
              <a:rPr lang="en-US" sz="1867" dirty="0">
                <a:solidFill>
                  <a:srgbClr val="465052"/>
                </a:solidFill>
                <a:latin typeface="Arial"/>
                <a:cs typeface="Arial"/>
              </a:rPr>
              <a:t>London F2F – April 2023</a:t>
            </a:r>
          </a:p>
        </p:txBody>
      </p:sp>
      <p:sp>
        <p:nvSpPr>
          <p:cNvPr id="7" name="Rectangle 6">
            <a:extLst>
              <a:ext uri="{FF2B5EF4-FFF2-40B4-BE49-F238E27FC236}">
                <a16:creationId xmlns:a16="http://schemas.microsoft.com/office/drawing/2014/main" id="{0B5D5FCC-26CF-4B2A-B381-4141B3FF9038}"/>
              </a:ext>
            </a:extLst>
          </p:cNvPr>
          <p:cNvSpPr/>
          <p:nvPr/>
        </p:nvSpPr>
        <p:spPr>
          <a:xfrm>
            <a:off x="1732424" y="4957553"/>
            <a:ext cx="6096000" cy="830997"/>
          </a:xfrm>
          <a:prstGeom prst="rect">
            <a:avLst/>
          </a:prstGeom>
        </p:spPr>
        <p:txBody>
          <a:bodyPr>
            <a:spAutoFit/>
          </a:bodyPr>
          <a:lstStyle/>
          <a:p>
            <a:pPr marL="609585" lvl="1" defTabSz="609585"/>
            <a:endParaRPr lang="en-US" sz="1600" dirty="0">
              <a:solidFill>
                <a:srgbClr val="000000"/>
              </a:solidFill>
              <a:latin typeface="Calibri"/>
            </a:endParaRPr>
          </a:p>
          <a:p>
            <a:pPr marL="609585" lvl="1" defTabSz="609585"/>
            <a:r>
              <a:rPr lang="en-US" sz="1600" dirty="0">
                <a:solidFill>
                  <a:srgbClr val="000000"/>
                </a:solidFill>
                <a:latin typeface="Calibri"/>
              </a:rPr>
              <a:t>	</a:t>
            </a:r>
          </a:p>
          <a:p>
            <a:pPr marL="609585" lvl="1" defTabSz="609585"/>
            <a:r>
              <a:rPr lang="en-US" sz="1600" dirty="0">
                <a:solidFill>
                  <a:srgbClr val="000000"/>
                </a:solidFill>
                <a:latin typeface="Calibri"/>
              </a:rPr>
              <a:t>	</a:t>
            </a:r>
            <a:endParaRPr lang="en-US" sz="1467" dirty="0">
              <a:solidFill>
                <a:srgbClr val="000000"/>
              </a:solidFill>
              <a:latin typeface="Calibri"/>
            </a:endParaRPr>
          </a:p>
        </p:txBody>
      </p:sp>
    </p:spTree>
    <p:extLst>
      <p:ext uri="{BB962C8B-B14F-4D97-AF65-F5344CB8AC3E}">
        <p14:creationId xmlns:p14="http://schemas.microsoft.com/office/powerpoint/2010/main" val="1625847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A62-7C6F-C15C-1BBB-E5CE5FAF008E}"/>
              </a:ext>
            </a:extLst>
          </p:cNvPr>
          <p:cNvSpPr>
            <a:spLocks noGrp="1"/>
          </p:cNvSpPr>
          <p:nvPr>
            <p:ph type="title"/>
          </p:nvPr>
        </p:nvSpPr>
        <p:spPr/>
        <p:txBody>
          <a:bodyPr/>
          <a:lstStyle/>
          <a:p>
            <a:r>
              <a:rPr lang="en-US" dirty="0"/>
              <a:t>OSDU Architecture</a:t>
            </a:r>
          </a:p>
        </p:txBody>
      </p:sp>
      <p:pic>
        <p:nvPicPr>
          <p:cNvPr id="6" name="Picture 12" descr="Diagram&#10;&#10;Description automatically generated">
            <a:extLst>
              <a:ext uri="{FF2B5EF4-FFF2-40B4-BE49-F238E27FC236}">
                <a16:creationId xmlns:a16="http://schemas.microsoft.com/office/drawing/2014/main" id="{4FE23A18-0E58-9224-3604-AADF37D0996B}"/>
              </a:ext>
            </a:extLst>
          </p:cNvPr>
          <p:cNvPicPr>
            <a:picLocks noGrp="1" noChangeAspect="1"/>
          </p:cNvPicPr>
          <p:nvPr>
            <p:ph idx="1"/>
          </p:nvPr>
        </p:nvPicPr>
        <p:blipFill rotWithShape="1">
          <a:blip r:embed="rId3"/>
          <a:srcRect r="42" b="1445"/>
          <a:stretch/>
        </p:blipFill>
        <p:spPr>
          <a:xfrm>
            <a:off x="889409" y="1600200"/>
            <a:ext cx="10413182" cy="4525963"/>
          </a:xfrm>
        </p:spPr>
      </p:pic>
      <p:sp>
        <p:nvSpPr>
          <p:cNvPr id="3" name="Slide Number Placeholder 2">
            <a:extLst>
              <a:ext uri="{FF2B5EF4-FFF2-40B4-BE49-F238E27FC236}">
                <a16:creationId xmlns:a16="http://schemas.microsoft.com/office/drawing/2014/main" id="{A5524B2B-2741-DAC4-E547-AE166209DFB4}"/>
              </a:ext>
            </a:extLst>
          </p:cNvPr>
          <p:cNvSpPr>
            <a:spLocks noGrp="1"/>
          </p:cNvSpPr>
          <p:nvPr>
            <p:ph type="sldNum" sz="quarter" idx="12"/>
          </p:nvPr>
        </p:nvSpPr>
        <p:spPr/>
        <p:txBody>
          <a:bodyPr/>
          <a:lstStyle/>
          <a:p>
            <a:fld id="{5B74A92F-7A1D-42D5-8384-CA7CE0B09174}" type="slidenum">
              <a:rPr lang="en-US" smtClean="0"/>
              <a:t>10</a:t>
            </a:fld>
            <a:endParaRPr lang="en-US"/>
          </a:p>
        </p:txBody>
      </p:sp>
    </p:spTree>
    <p:extLst>
      <p:ext uri="{BB962C8B-B14F-4D97-AF65-F5344CB8AC3E}">
        <p14:creationId xmlns:p14="http://schemas.microsoft.com/office/powerpoint/2010/main" val="281221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D387-2233-4A48-AB11-0BC75E181717}"/>
              </a:ext>
            </a:extLst>
          </p:cNvPr>
          <p:cNvSpPr>
            <a:spLocks noGrp="1"/>
          </p:cNvSpPr>
          <p:nvPr>
            <p:ph type="title"/>
          </p:nvPr>
        </p:nvSpPr>
        <p:spPr/>
        <p:txBody>
          <a:bodyPr/>
          <a:lstStyle/>
          <a:p>
            <a:r>
              <a:rPr lang="en-US" dirty="0"/>
              <a:t>Core Services Overview – Native “</a:t>
            </a:r>
            <a:r>
              <a:rPr lang="en-US" dirty="0" err="1"/>
              <a:t>S.o.R</a:t>
            </a:r>
            <a:r>
              <a:rPr lang="en-US" dirty="0"/>
              <a:t>” OSDU</a:t>
            </a:r>
          </a:p>
        </p:txBody>
      </p:sp>
      <p:sp>
        <p:nvSpPr>
          <p:cNvPr id="4" name="Slide Number Placeholder 3">
            <a:extLst>
              <a:ext uri="{FF2B5EF4-FFF2-40B4-BE49-F238E27FC236}">
                <a16:creationId xmlns:a16="http://schemas.microsoft.com/office/drawing/2014/main" id="{EBBD3850-6254-4587-9E94-4ED72E089AEF}"/>
              </a:ext>
            </a:extLst>
          </p:cNvPr>
          <p:cNvSpPr>
            <a:spLocks noGrp="1"/>
          </p:cNvSpPr>
          <p:nvPr>
            <p:ph type="sldNum" sz="quarter" idx="12"/>
          </p:nvPr>
        </p:nvSpPr>
        <p:spPr/>
        <p:txBody>
          <a:bodyPr/>
          <a:lstStyle/>
          <a:p>
            <a:fld id="{4BBDA901-AC44-DA44-B86F-73C28EB4CF87}" type="slidenum">
              <a:rPr lang="en-GB" smtClean="0"/>
              <a:pPr/>
              <a:t>11</a:t>
            </a:fld>
            <a:endParaRPr lang="en-GB"/>
          </a:p>
        </p:txBody>
      </p:sp>
      <p:sp>
        <p:nvSpPr>
          <p:cNvPr id="12" name="Content Placeholder 11">
            <a:extLst>
              <a:ext uri="{FF2B5EF4-FFF2-40B4-BE49-F238E27FC236}">
                <a16:creationId xmlns:a16="http://schemas.microsoft.com/office/drawing/2014/main" id="{143639A2-7A1F-19A8-4691-2AFC28A0BD4D}"/>
              </a:ext>
            </a:extLst>
          </p:cNvPr>
          <p:cNvSpPr>
            <a:spLocks noGrp="1"/>
          </p:cNvSpPr>
          <p:nvPr>
            <p:ph idx="1"/>
          </p:nvPr>
        </p:nvSpPr>
        <p:spPr>
          <a:xfrm>
            <a:off x="646873" y="1434549"/>
            <a:ext cx="5390321" cy="4525963"/>
          </a:xfrm>
        </p:spPr>
        <p:txBody>
          <a:bodyPr vert="horz" lIns="121920" tIns="60960" rIns="121920" bIns="60960" rtlCol="0" anchor="t">
            <a:normAutofit/>
          </a:bodyPr>
          <a:lstStyle/>
          <a:p>
            <a:r>
              <a:rPr lang="en-US">
                <a:latin typeface="Arial"/>
                <a:cs typeface="Arial"/>
              </a:rPr>
              <a:t>Security &amp; Compliance</a:t>
            </a:r>
            <a:endParaRPr lang="en-US"/>
          </a:p>
          <a:p>
            <a:pPr lvl="1"/>
            <a:r>
              <a:rPr lang="en-US">
                <a:latin typeface="Arial"/>
                <a:cs typeface="Arial"/>
              </a:rPr>
              <a:t>Legal</a:t>
            </a:r>
            <a:endParaRPr lang="en-US"/>
          </a:p>
          <a:p>
            <a:pPr lvl="1"/>
            <a:r>
              <a:rPr lang="en-US">
                <a:latin typeface="Arial"/>
                <a:cs typeface="Arial"/>
              </a:rPr>
              <a:t>Entitlements</a:t>
            </a:r>
            <a:endParaRPr lang="en-US"/>
          </a:p>
          <a:p>
            <a:pPr lvl="1"/>
            <a:r>
              <a:rPr lang="en-US">
                <a:latin typeface="Arial"/>
                <a:cs typeface="Arial"/>
              </a:rPr>
              <a:t>Policy</a:t>
            </a:r>
            <a:endParaRPr lang="en-US"/>
          </a:p>
          <a:p>
            <a:r>
              <a:rPr lang="en-US">
                <a:latin typeface="Arial"/>
                <a:cs typeface="Arial"/>
              </a:rPr>
              <a:t>Reference</a:t>
            </a:r>
          </a:p>
          <a:p>
            <a:pPr lvl="1"/>
            <a:r>
              <a:rPr lang="en-US">
                <a:latin typeface="Arial"/>
                <a:cs typeface="Arial"/>
              </a:rPr>
              <a:t>CRS Catalog</a:t>
            </a:r>
          </a:p>
          <a:p>
            <a:pPr lvl="1"/>
            <a:r>
              <a:rPr lang="en-US">
                <a:latin typeface="Arial"/>
                <a:cs typeface="Arial"/>
              </a:rPr>
              <a:t>CRS Conversion</a:t>
            </a:r>
          </a:p>
          <a:p>
            <a:pPr lvl="1"/>
            <a:r>
              <a:rPr lang="en-US">
                <a:latin typeface="Arial"/>
                <a:cs typeface="Arial"/>
              </a:rPr>
              <a:t>Unit</a:t>
            </a:r>
          </a:p>
        </p:txBody>
      </p:sp>
      <p:sp>
        <p:nvSpPr>
          <p:cNvPr id="15" name="Content Placeholder 11">
            <a:extLst>
              <a:ext uri="{FF2B5EF4-FFF2-40B4-BE49-F238E27FC236}">
                <a16:creationId xmlns:a16="http://schemas.microsoft.com/office/drawing/2014/main" id="{002E9DE6-2013-5485-5098-7309866172EC}"/>
              </a:ext>
            </a:extLst>
          </p:cNvPr>
          <p:cNvSpPr txBox="1">
            <a:spLocks/>
          </p:cNvSpPr>
          <p:nvPr/>
        </p:nvSpPr>
        <p:spPr>
          <a:xfrm>
            <a:off x="6697550" y="1417325"/>
            <a:ext cx="5390321" cy="5213419"/>
          </a:xfrm>
          <a:prstGeom prst="rect">
            <a:avLst/>
          </a:prstGeom>
        </p:spPr>
        <p:txBody>
          <a:bodyPr vert="horz" lIns="121920" tIns="60960" rIns="121920" bIns="60960" rtlCol="0" anchor="t">
            <a:normAutofit/>
          </a:bodyPr>
          <a:lstStyle>
            <a:lvl1pPr marL="342900" indent="-342900" algn="l" defTabSz="457200" rtl="0" eaLnBrk="1" latinLnBrk="0" hangingPunct="1">
              <a:spcBef>
                <a:spcPct val="20000"/>
              </a:spcBef>
              <a:buClr>
                <a:schemeClr val="accent1"/>
              </a:buClr>
              <a:buFont typeface="Arial" panose="020B0604020202020204" pitchFamily="34" charset="0"/>
              <a:buChar char="»"/>
              <a:defRPr lang="en-GB" sz="2400" kern="1200">
                <a:solidFill>
                  <a:schemeClr val="tx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Clr>
                <a:schemeClr val="accent1"/>
              </a:buClr>
              <a:buFont typeface="Arial"/>
              <a:buChar char="–"/>
              <a:defRPr lang="en-GB" sz="2000" kern="1200">
                <a:solidFill>
                  <a:schemeClr val="tx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Clr>
                <a:schemeClr val="accent1"/>
              </a:buClr>
              <a:buFont typeface="Arial"/>
              <a:buChar char="•"/>
              <a:defRPr lang="en-GB" sz="1800" kern="1200">
                <a:solidFill>
                  <a:schemeClr val="tx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Clr>
                <a:schemeClr val="accent1"/>
              </a:buClr>
              <a:buFont typeface="Arial"/>
              <a:buChar char="–"/>
              <a:defRPr lang="en-GB" sz="1600" kern="1200">
                <a:solidFill>
                  <a:schemeClr val="tx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Clr>
                <a:schemeClr val="accent1"/>
              </a:buClr>
              <a:buFont typeface="Arial"/>
              <a:buChar char="»"/>
              <a:defRPr lang="en-US" sz="1400" kern="1200">
                <a:solidFill>
                  <a:schemeClr val="tx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467" dirty="0">
                <a:latin typeface="Arial"/>
                <a:cs typeface="Arial"/>
              </a:rPr>
              <a:t>System</a:t>
            </a:r>
          </a:p>
          <a:p>
            <a:pPr lvl="1"/>
            <a:r>
              <a:rPr lang="en-US" sz="2667" dirty="0">
                <a:latin typeface="Arial"/>
                <a:cs typeface="Arial"/>
              </a:rPr>
              <a:t>Indexer</a:t>
            </a:r>
            <a:endParaRPr lang="en-US" sz="2667" dirty="0"/>
          </a:p>
          <a:p>
            <a:pPr lvl="1"/>
            <a:r>
              <a:rPr lang="en-US" sz="2667" dirty="0">
                <a:latin typeface="Arial"/>
                <a:cs typeface="Arial"/>
              </a:rPr>
              <a:t>Storage</a:t>
            </a:r>
            <a:endParaRPr lang="en-US" sz="2667" dirty="0"/>
          </a:p>
          <a:p>
            <a:pPr lvl="1"/>
            <a:r>
              <a:rPr lang="en-US" sz="2667" dirty="0">
                <a:latin typeface="Arial"/>
                <a:cs typeface="Arial"/>
              </a:rPr>
              <a:t>Search</a:t>
            </a:r>
            <a:endParaRPr lang="en-US" sz="2667" dirty="0"/>
          </a:p>
          <a:p>
            <a:pPr lvl="1"/>
            <a:r>
              <a:rPr lang="en-US" sz="2667" dirty="0">
                <a:latin typeface="Arial"/>
                <a:cs typeface="Arial"/>
              </a:rPr>
              <a:t>File</a:t>
            </a:r>
            <a:endParaRPr lang="en-US" sz="2667" dirty="0"/>
          </a:p>
          <a:p>
            <a:pPr lvl="1"/>
            <a:r>
              <a:rPr lang="en-US" sz="2667" dirty="0">
                <a:latin typeface="Arial"/>
                <a:cs typeface="Arial"/>
              </a:rPr>
              <a:t>Dataset</a:t>
            </a:r>
            <a:endParaRPr lang="en-US" sz="2667" dirty="0"/>
          </a:p>
          <a:p>
            <a:pPr lvl="1"/>
            <a:r>
              <a:rPr lang="en-US" sz="2667" dirty="0">
                <a:latin typeface="Arial"/>
                <a:cs typeface="Arial"/>
              </a:rPr>
              <a:t>Schema</a:t>
            </a:r>
            <a:endParaRPr lang="en-US" sz="2667" dirty="0"/>
          </a:p>
          <a:p>
            <a:pPr lvl="1"/>
            <a:r>
              <a:rPr lang="en-US" sz="2667" dirty="0">
                <a:latin typeface="Arial"/>
                <a:cs typeface="Arial"/>
              </a:rPr>
              <a:t>Partition</a:t>
            </a:r>
            <a:endParaRPr lang="en-US" sz="2667" dirty="0"/>
          </a:p>
          <a:p>
            <a:pPr lvl="1"/>
            <a:r>
              <a:rPr lang="en-US" sz="2667" dirty="0">
                <a:latin typeface="Arial"/>
                <a:cs typeface="Arial"/>
              </a:rPr>
              <a:t>Register</a:t>
            </a:r>
            <a:endParaRPr lang="en-US" sz="2667" dirty="0"/>
          </a:p>
          <a:p>
            <a:pPr lvl="1"/>
            <a:r>
              <a:rPr lang="en-US" sz="2667" dirty="0">
                <a:latin typeface="Arial"/>
                <a:cs typeface="Arial"/>
              </a:rPr>
              <a:t>Notification</a:t>
            </a:r>
            <a:endParaRPr lang="en-US" sz="2667" dirty="0"/>
          </a:p>
          <a:p>
            <a:pPr marL="609585" lvl="1" indent="0">
              <a:buNone/>
            </a:pPr>
            <a:endParaRPr lang="en-US" sz="2667" dirty="0">
              <a:latin typeface="Arial"/>
              <a:cs typeface="Arial"/>
            </a:endParaRPr>
          </a:p>
        </p:txBody>
      </p:sp>
    </p:spTree>
    <p:extLst>
      <p:ext uri="{BB962C8B-B14F-4D97-AF65-F5344CB8AC3E}">
        <p14:creationId xmlns:p14="http://schemas.microsoft.com/office/powerpoint/2010/main" val="11628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D387-2233-4A48-AB11-0BC75E181717}"/>
              </a:ext>
            </a:extLst>
          </p:cNvPr>
          <p:cNvSpPr>
            <a:spLocks noGrp="1"/>
          </p:cNvSpPr>
          <p:nvPr>
            <p:ph type="title"/>
          </p:nvPr>
        </p:nvSpPr>
        <p:spPr/>
        <p:txBody>
          <a:bodyPr/>
          <a:lstStyle/>
          <a:p>
            <a:r>
              <a:rPr lang="en-US" dirty="0"/>
              <a:t>Core Services Overview – Native “</a:t>
            </a:r>
            <a:r>
              <a:rPr lang="en-US" dirty="0" err="1"/>
              <a:t>S.o.R</a:t>
            </a:r>
            <a:r>
              <a:rPr lang="en-US" dirty="0"/>
              <a:t>” OSDU</a:t>
            </a:r>
          </a:p>
        </p:txBody>
      </p:sp>
      <p:sp>
        <p:nvSpPr>
          <p:cNvPr id="4" name="Slide Number Placeholder 3">
            <a:extLst>
              <a:ext uri="{FF2B5EF4-FFF2-40B4-BE49-F238E27FC236}">
                <a16:creationId xmlns:a16="http://schemas.microsoft.com/office/drawing/2014/main" id="{EBBD3850-6254-4587-9E94-4ED72E089AEF}"/>
              </a:ext>
            </a:extLst>
          </p:cNvPr>
          <p:cNvSpPr>
            <a:spLocks noGrp="1"/>
          </p:cNvSpPr>
          <p:nvPr>
            <p:ph type="sldNum" sz="quarter" idx="12"/>
          </p:nvPr>
        </p:nvSpPr>
        <p:spPr/>
        <p:txBody>
          <a:bodyPr/>
          <a:lstStyle/>
          <a:p>
            <a:fld id="{4BBDA901-AC44-DA44-B86F-73C28EB4CF87}" type="slidenum">
              <a:rPr lang="en-GB" smtClean="0"/>
              <a:pPr/>
              <a:t>12</a:t>
            </a:fld>
            <a:endParaRPr lang="en-GB"/>
          </a:p>
        </p:txBody>
      </p:sp>
      <p:sp>
        <p:nvSpPr>
          <p:cNvPr id="12" name="Content Placeholder 11">
            <a:extLst>
              <a:ext uri="{FF2B5EF4-FFF2-40B4-BE49-F238E27FC236}">
                <a16:creationId xmlns:a16="http://schemas.microsoft.com/office/drawing/2014/main" id="{143639A2-7A1F-19A8-4691-2AFC28A0BD4D}"/>
              </a:ext>
            </a:extLst>
          </p:cNvPr>
          <p:cNvSpPr>
            <a:spLocks noGrp="1"/>
          </p:cNvSpPr>
          <p:nvPr>
            <p:ph idx="1"/>
          </p:nvPr>
        </p:nvSpPr>
        <p:spPr>
          <a:xfrm>
            <a:off x="646873" y="1434549"/>
            <a:ext cx="5390321" cy="4525963"/>
          </a:xfrm>
        </p:spPr>
        <p:txBody>
          <a:bodyPr vert="horz" lIns="121920" tIns="60960" rIns="121920" bIns="60960" rtlCol="0" anchor="t">
            <a:normAutofit/>
          </a:bodyPr>
          <a:lstStyle/>
          <a:p>
            <a:r>
              <a:rPr lang="en-US">
                <a:latin typeface="Arial"/>
                <a:cs typeface="Arial"/>
              </a:rPr>
              <a:t>Security &amp; Compliance</a:t>
            </a:r>
            <a:endParaRPr lang="en-US"/>
          </a:p>
          <a:p>
            <a:pPr lvl="1"/>
            <a:r>
              <a:rPr lang="en-US">
                <a:latin typeface="Arial"/>
                <a:cs typeface="Arial"/>
              </a:rPr>
              <a:t>Legal</a:t>
            </a:r>
            <a:endParaRPr lang="en-US"/>
          </a:p>
          <a:p>
            <a:pPr lvl="1"/>
            <a:r>
              <a:rPr lang="en-US">
                <a:latin typeface="Arial"/>
                <a:cs typeface="Arial"/>
              </a:rPr>
              <a:t>Entitlements</a:t>
            </a:r>
            <a:endParaRPr lang="en-US"/>
          </a:p>
          <a:p>
            <a:pPr lvl="1"/>
            <a:r>
              <a:rPr lang="en-US">
                <a:latin typeface="Arial"/>
                <a:cs typeface="Arial"/>
              </a:rPr>
              <a:t>Policy</a:t>
            </a:r>
            <a:endParaRPr lang="en-US"/>
          </a:p>
          <a:p>
            <a:r>
              <a:rPr lang="en-US">
                <a:latin typeface="Arial"/>
                <a:cs typeface="Arial"/>
              </a:rPr>
              <a:t>Reference</a:t>
            </a:r>
          </a:p>
          <a:p>
            <a:pPr lvl="1"/>
            <a:r>
              <a:rPr lang="en-US">
                <a:latin typeface="Arial"/>
                <a:cs typeface="Arial"/>
              </a:rPr>
              <a:t>CRS Catalog</a:t>
            </a:r>
          </a:p>
          <a:p>
            <a:pPr lvl="1"/>
            <a:r>
              <a:rPr lang="en-US">
                <a:latin typeface="Arial"/>
                <a:cs typeface="Arial"/>
              </a:rPr>
              <a:t>CRS Conversion</a:t>
            </a:r>
          </a:p>
          <a:p>
            <a:pPr lvl="1"/>
            <a:r>
              <a:rPr lang="en-US">
                <a:latin typeface="Arial"/>
                <a:cs typeface="Arial"/>
              </a:rPr>
              <a:t>Unit</a:t>
            </a:r>
          </a:p>
        </p:txBody>
      </p:sp>
      <p:sp>
        <p:nvSpPr>
          <p:cNvPr id="15" name="Content Placeholder 11">
            <a:extLst>
              <a:ext uri="{FF2B5EF4-FFF2-40B4-BE49-F238E27FC236}">
                <a16:creationId xmlns:a16="http://schemas.microsoft.com/office/drawing/2014/main" id="{002E9DE6-2013-5485-5098-7309866172EC}"/>
              </a:ext>
            </a:extLst>
          </p:cNvPr>
          <p:cNvSpPr txBox="1">
            <a:spLocks/>
          </p:cNvSpPr>
          <p:nvPr/>
        </p:nvSpPr>
        <p:spPr>
          <a:xfrm>
            <a:off x="6697550" y="1417325"/>
            <a:ext cx="5390321" cy="5213419"/>
          </a:xfrm>
          <a:prstGeom prst="rect">
            <a:avLst/>
          </a:prstGeom>
        </p:spPr>
        <p:txBody>
          <a:bodyPr vert="horz" lIns="121920" tIns="60960" rIns="121920" bIns="60960" rtlCol="0" anchor="t">
            <a:normAutofit/>
          </a:bodyPr>
          <a:lstStyle>
            <a:lvl1pPr marL="342900" indent="-342900" algn="l" defTabSz="457200" rtl="0" eaLnBrk="1" latinLnBrk="0" hangingPunct="1">
              <a:spcBef>
                <a:spcPct val="20000"/>
              </a:spcBef>
              <a:buClr>
                <a:schemeClr val="accent1"/>
              </a:buClr>
              <a:buFont typeface="Arial" panose="020B0604020202020204" pitchFamily="34" charset="0"/>
              <a:buChar char="»"/>
              <a:defRPr lang="en-GB" sz="2400" kern="1200">
                <a:solidFill>
                  <a:schemeClr val="tx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Clr>
                <a:schemeClr val="accent1"/>
              </a:buClr>
              <a:buFont typeface="Arial"/>
              <a:buChar char="–"/>
              <a:defRPr lang="en-GB" sz="2000" kern="1200">
                <a:solidFill>
                  <a:schemeClr val="tx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Clr>
                <a:schemeClr val="accent1"/>
              </a:buClr>
              <a:buFont typeface="Arial"/>
              <a:buChar char="•"/>
              <a:defRPr lang="en-GB" sz="1800" kern="1200">
                <a:solidFill>
                  <a:schemeClr val="tx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Clr>
                <a:schemeClr val="accent1"/>
              </a:buClr>
              <a:buFont typeface="Arial"/>
              <a:buChar char="–"/>
              <a:defRPr lang="en-GB" sz="1600" kern="1200">
                <a:solidFill>
                  <a:schemeClr val="tx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Clr>
                <a:schemeClr val="accent1"/>
              </a:buClr>
              <a:buFont typeface="Arial"/>
              <a:buChar char="»"/>
              <a:defRPr lang="en-US" sz="1400" kern="1200">
                <a:solidFill>
                  <a:schemeClr val="tx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467" dirty="0">
                <a:latin typeface="Arial"/>
                <a:cs typeface="Arial"/>
              </a:rPr>
              <a:t>System</a:t>
            </a:r>
          </a:p>
          <a:p>
            <a:pPr lvl="1"/>
            <a:r>
              <a:rPr lang="en-US" sz="2667" dirty="0">
                <a:latin typeface="Arial"/>
                <a:cs typeface="Arial"/>
              </a:rPr>
              <a:t>Indexer</a:t>
            </a:r>
            <a:endParaRPr lang="en-US" sz="2667" dirty="0"/>
          </a:p>
          <a:p>
            <a:pPr lvl="1"/>
            <a:r>
              <a:rPr lang="en-US" sz="2667" dirty="0">
                <a:latin typeface="Arial"/>
                <a:cs typeface="Arial"/>
              </a:rPr>
              <a:t>Storage</a:t>
            </a:r>
            <a:endParaRPr lang="en-US" sz="2667" dirty="0"/>
          </a:p>
          <a:p>
            <a:pPr lvl="1"/>
            <a:r>
              <a:rPr lang="en-US" sz="2667" dirty="0">
                <a:latin typeface="Arial"/>
                <a:cs typeface="Arial"/>
              </a:rPr>
              <a:t>Search</a:t>
            </a:r>
            <a:endParaRPr lang="en-US" sz="2667" dirty="0"/>
          </a:p>
          <a:p>
            <a:pPr lvl="1"/>
            <a:r>
              <a:rPr lang="en-US" sz="2667" dirty="0">
                <a:latin typeface="Arial"/>
                <a:cs typeface="Arial"/>
              </a:rPr>
              <a:t>File</a:t>
            </a:r>
            <a:endParaRPr lang="en-US" sz="2667" dirty="0"/>
          </a:p>
          <a:p>
            <a:pPr lvl="1"/>
            <a:r>
              <a:rPr lang="en-US" sz="2667" dirty="0">
                <a:latin typeface="Arial"/>
                <a:cs typeface="Arial"/>
              </a:rPr>
              <a:t>Dataset</a:t>
            </a:r>
            <a:endParaRPr lang="en-US" sz="2667" dirty="0"/>
          </a:p>
          <a:p>
            <a:pPr lvl="1"/>
            <a:r>
              <a:rPr lang="en-US" sz="2667" dirty="0">
                <a:latin typeface="Arial"/>
                <a:cs typeface="Arial"/>
              </a:rPr>
              <a:t>Schema</a:t>
            </a:r>
            <a:endParaRPr lang="en-US" sz="2667" dirty="0"/>
          </a:p>
          <a:p>
            <a:pPr lvl="1"/>
            <a:r>
              <a:rPr lang="en-US" sz="2667" dirty="0">
                <a:latin typeface="Arial"/>
                <a:cs typeface="Arial"/>
              </a:rPr>
              <a:t>Partition</a:t>
            </a:r>
            <a:endParaRPr lang="en-US" sz="2667" dirty="0"/>
          </a:p>
          <a:p>
            <a:pPr lvl="1"/>
            <a:r>
              <a:rPr lang="en-US" sz="2667" dirty="0">
                <a:latin typeface="Arial"/>
                <a:cs typeface="Arial"/>
              </a:rPr>
              <a:t>Register</a:t>
            </a:r>
            <a:endParaRPr lang="en-US" sz="2667" dirty="0"/>
          </a:p>
          <a:p>
            <a:pPr lvl="1"/>
            <a:r>
              <a:rPr lang="en-US" sz="2667" dirty="0">
                <a:latin typeface="Arial"/>
                <a:cs typeface="Arial"/>
              </a:rPr>
              <a:t>Notification</a:t>
            </a:r>
            <a:endParaRPr lang="en-US" sz="2667" dirty="0"/>
          </a:p>
          <a:p>
            <a:pPr marL="609585" lvl="1" indent="0">
              <a:buNone/>
            </a:pPr>
            <a:endParaRPr lang="en-US" sz="2667" dirty="0">
              <a:latin typeface="Arial"/>
              <a:cs typeface="Arial"/>
            </a:endParaRPr>
          </a:p>
        </p:txBody>
      </p:sp>
      <p:sp>
        <p:nvSpPr>
          <p:cNvPr id="3" name="Rectangle 2">
            <a:extLst>
              <a:ext uri="{FF2B5EF4-FFF2-40B4-BE49-F238E27FC236}">
                <a16:creationId xmlns:a16="http://schemas.microsoft.com/office/drawing/2014/main" id="{A9FE8163-1BD3-7DAD-6A4A-A849029EE9DE}"/>
              </a:ext>
            </a:extLst>
          </p:cNvPr>
          <p:cNvSpPr/>
          <p:nvPr/>
        </p:nvSpPr>
        <p:spPr>
          <a:xfrm>
            <a:off x="758283" y="2175598"/>
            <a:ext cx="10824117" cy="2246769"/>
          </a:xfrm>
          <a:prstGeom prst="rect">
            <a:avLst/>
          </a:prstGeom>
          <a:noFill/>
        </p:spPr>
        <p:txBody>
          <a:bodyPr wrap="square" lIns="91440" tIns="45720" rIns="91440" bIns="45720">
            <a:spAutoFit/>
          </a:bodyPr>
          <a:lstStyle/>
          <a:p>
            <a:pPr algn="ctr"/>
            <a:r>
              <a:rPr lang="en-US" sz="7000" b="1" dirty="0">
                <a:ln w="22225">
                  <a:solidFill>
                    <a:schemeClr val="accent2"/>
                  </a:solidFill>
                  <a:prstDash val="solid"/>
                </a:ln>
                <a:solidFill>
                  <a:schemeClr val="accent2">
                    <a:lumMod val="40000"/>
                    <a:lumOff val="60000"/>
                  </a:schemeClr>
                </a:solidFill>
              </a:rPr>
              <a:t>Data</a:t>
            </a:r>
            <a:r>
              <a:rPr lang="en-US" sz="7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p>
          <a:p>
            <a:pPr algn="ctr"/>
            <a:r>
              <a:rPr lang="en-US" sz="7000" b="1" dirty="0">
                <a:ln w="22225">
                  <a:solidFill>
                    <a:schemeClr val="accent2"/>
                  </a:solidFill>
                  <a:prstDash val="solid"/>
                </a:ln>
                <a:solidFill>
                  <a:schemeClr val="accent2">
                    <a:lumMod val="40000"/>
                    <a:lumOff val="60000"/>
                  </a:schemeClr>
                </a:solidFill>
              </a:rPr>
              <a:t>Discovery &amp; Governance</a:t>
            </a:r>
            <a:endParaRPr lang="en-US" sz="7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415664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B23B3D-8CA8-468D-B46A-7B42B02006E6}"/>
              </a:ext>
            </a:extLst>
          </p:cNvPr>
          <p:cNvSpPr>
            <a:spLocks noGrp="1"/>
          </p:cNvSpPr>
          <p:nvPr>
            <p:ph idx="1"/>
          </p:nvPr>
        </p:nvSpPr>
        <p:spPr/>
        <p:txBody>
          <a:bodyPr/>
          <a:lstStyle/>
          <a:p>
            <a:r>
              <a:rPr lang="fr-FR" dirty="0"/>
              <a:t>Work-Product-Component :</a:t>
            </a:r>
          </a:p>
          <a:p>
            <a:pPr lvl="1"/>
            <a:r>
              <a:rPr lang="fr-FR" dirty="0" err="1"/>
              <a:t>Built</a:t>
            </a:r>
            <a:r>
              <a:rPr lang="fr-FR" dirty="0"/>
              <a:t> </a:t>
            </a:r>
            <a:r>
              <a:rPr lang="fr-FR" dirty="0" err="1"/>
              <a:t>from</a:t>
            </a:r>
            <a:r>
              <a:rPr lang="fr-FR" dirty="0"/>
              <a:t> a </a:t>
            </a:r>
            <a:r>
              <a:rPr lang="fr-FR" dirty="0" err="1"/>
              <a:t>datafile</a:t>
            </a:r>
            <a:r>
              <a:rPr lang="fr-FR" dirty="0"/>
              <a:t>, </a:t>
            </a:r>
            <a:r>
              <a:rPr lang="fr-FR" dirty="0" err="1"/>
              <a:t>stored</a:t>
            </a:r>
            <a:r>
              <a:rPr lang="fr-FR" dirty="0"/>
              <a:t> as </a:t>
            </a:r>
            <a:r>
              <a:rPr lang="fr-FR" dirty="0" err="1"/>
              <a:t>its</a:t>
            </a:r>
            <a:r>
              <a:rPr lang="fr-FR" dirty="0"/>
              <a:t> native format.</a:t>
            </a:r>
          </a:p>
          <a:p>
            <a:pPr lvl="1"/>
            <a:r>
              <a:rPr lang="fr-FR" dirty="0" err="1"/>
              <a:t>Indexed</a:t>
            </a:r>
            <a:r>
              <a:rPr lang="fr-FR" dirty="0"/>
              <a:t>, </a:t>
            </a:r>
            <a:r>
              <a:rPr lang="fr-FR" dirty="0" err="1"/>
              <a:t>Searchable</a:t>
            </a:r>
            <a:r>
              <a:rPr lang="fr-FR" dirty="0"/>
              <a:t> and </a:t>
            </a:r>
            <a:r>
              <a:rPr lang="fr-FR" dirty="0" err="1"/>
              <a:t>published</a:t>
            </a:r>
            <a:r>
              <a:rPr lang="fr-FR" dirty="0"/>
              <a:t> </a:t>
            </a:r>
            <a:r>
              <a:rPr lang="fr-FR" dirty="0" err="1"/>
              <a:t>through</a:t>
            </a:r>
            <a:r>
              <a:rPr lang="fr-FR" dirty="0"/>
              <a:t> a set of </a:t>
            </a:r>
            <a:r>
              <a:rPr lang="fr-FR" dirty="0" err="1"/>
              <a:t>buisiness</a:t>
            </a:r>
            <a:r>
              <a:rPr lang="fr-FR" dirty="0"/>
              <a:t> </a:t>
            </a:r>
            <a:r>
              <a:rPr lang="fr-FR" dirty="0" err="1"/>
              <a:t>metadata</a:t>
            </a:r>
            <a:r>
              <a:rPr lang="fr-FR" dirty="0"/>
              <a:t>.</a:t>
            </a:r>
          </a:p>
          <a:p>
            <a:pPr lvl="1"/>
            <a:r>
              <a:rPr lang="fr-FR" dirty="0"/>
              <a:t>The key ‘group-type’ for business data</a:t>
            </a:r>
          </a:p>
          <a:p>
            <a:pPr lvl="1"/>
            <a:r>
              <a:rPr lang="fr-FR" dirty="0" err="1"/>
              <a:t>Eg</a:t>
            </a:r>
            <a:r>
              <a:rPr lang="fr-FR" dirty="0"/>
              <a:t>. « </a:t>
            </a:r>
            <a:r>
              <a:rPr lang="fr-FR" dirty="0" err="1"/>
              <a:t>WellLogs</a:t>
            </a:r>
            <a:r>
              <a:rPr lang="fr-FR" dirty="0"/>
              <a:t> »</a:t>
            </a:r>
          </a:p>
          <a:p>
            <a:r>
              <a:rPr lang="fr-FR" dirty="0" err="1"/>
              <a:t>Dataset</a:t>
            </a:r>
            <a:r>
              <a:rPr lang="fr-FR" dirty="0"/>
              <a:t>:</a:t>
            </a:r>
          </a:p>
          <a:p>
            <a:pPr lvl="1"/>
            <a:r>
              <a:rPr lang="fr-FR" dirty="0" err="1"/>
              <a:t>Metadata</a:t>
            </a:r>
            <a:r>
              <a:rPr lang="fr-FR" dirty="0"/>
              <a:t> of digital files, .</a:t>
            </a:r>
            <a:r>
              <a:rPr lang="fr-FR" dirty="0" err="1"/>
              <a:t>e.g</a:t>
            </a:r>
            <a:r>
              <a:rPr lang="fr-FR" dirty="0"/>
              <a:t> File size, checksum etc.</a:t>
            </a:r>
          </a:p>
        </p:txBody>
      </p:sp>
      <p:sp>
        <p:nvSpPr>
          <p:cNvPr id="4" name="Espace réservé du numéro de diapositive 3">
            <a:extLst>
              <a:ext uri="{FF2B5EF4-FFF2-40B4-BE49-F238E27FC236}">
                <a16:creationId xmlns:a16="http://schemas.microsoft.com/office/drawing/2014/main" id="{0BDE76BF-FD59-4971-9C06-44470D9DC54E}"/>
              </a:ext>
            </a:extLst>
          </p:cNvPr>
          <p:cNvSpPr>
            <a:spLocks noGrp="1"/>
          </p:cNvSpPr>
          <p:nvPr>
            <p:ph type="sldNum" sz="quarter" idx="12"/>
          </p:nvPr>
        </p:nvSpPr>
        <p:spPr/>
        <p:txBody>
          <a:bodyPr/>
          <a:lstStyle/>
          <a:p>
            <a:fld id="{4BBDA901-AC44-DA44-B86F-73C28EB4CF87}" type="slidenum">
              <a:rPr lang="en-GB" smtClean="0"/>
              <a:pPr/>
              <a:t>13</a:t>
            </a:fld>
            <a:endParaRPr lang="en-GB"/>
          </a:p>
        </p:txBody>
      </p:sp>
      <p:pic>
        <p:nvPicPr>
          <p:cNvPr id="6" name="Image 5">
            <a:extLst>
              <a:ext uri="{FF2B5EF4-FFF2-40B4-BE49-F238E27FC236}">
                <a16:creationId xmlns:a16="http://schemas.microsoft.com/office/drawing/2014/main" id="{8325AF86-DF50-47D8-86FD-FCC3CF054332}"/>
              </a:ext>
            </a:extLst>
          </p:cNvPr>
          <p:cNvPicPr>
            <a:picLocks noChangeAspect="1"/>
          </p:cNvPicPr>
          <p:nvPr/>
        </p:nvPicPr>
        <p:blipFill rotWithShape="1">
          <a:blip r:embed="rId2"/>
          <a:srcRect l="49293" t="19940"/>
          <a:stretch/>
        </p:blipFill>
        <p:spPr>
          <a:xfrm>
            <a:off x="8463077" y="1296471"/>
            <a:ext cx="3119323" cy="4354266"/>
          </a:xfrm>
          <a:prstGeom prst="rect">
            <a:avLst/>
          </a:prstGeom>
          <a:ln>
            <a:solidFill>
              <a:schemeClr val="accent1"/>
            </a:solidFill>
          </a:ln>
        </p:spPr>
      </p:pic>
      <p:sp>
        <p:nvSpPr>
          <p:cNvPr id="7" name="Title 1">
            <a:extLst>
              <a:ext uri="{FF2B5EF4-FFF2-40B4-BE49-F238E27FC236}">
                <a16:creationId xmlns:a16="http://schemas.microsoft.com/office/drawing/2014/main" id="{93670D6E-B5AF-76E9-E006-4B71292599B7}"/>
              </a:ext>
            </a:extLst>
          </p:cNvPr>
          <p:cNvSpPr>
            <a:spLocks noGrp="1"/>
          </p:cNvSpPr>
          <p:nvPr>
            <p:ph type="title"/>
          </p:nvPr>
        </p:nvSpPr>
        <p:spPr>
          <a:xfrm>
            <a:off x="609600" y="293608"/>
            <a:ext cx="10972800" cy="1143000"/>
          </a:xfrm>
        </p:spPr>
        <p:txBody>
          <a:bodyPr/>
          <a:lstStyle/>
          <a:p>
            <a:r>
              <a:rPr lang="en-US" dirty="0"/>
              <a:t>OSDU Entities – in “</a:t>
            </a:r>
            <a:r>
              <a:rPr lang="en-US" dirty="0" err="1"/>
              <a:t>SoR</a:t>
            </a:r>
            <a:r>
              <a:rPr lang="en-US" dirty="0"/>
              <a:t>”</a:t>
            </a:r>
          </a:p>
        </p:txBody>
      </p:sp>
    </p:spTree>
    <p:extLst>
      <p:ext uri="{BB962C8B-B14F-4D97-AF65-F5344CB8AC3E}">
        <p14:creationId xmlns:p14="http://schemas.microsoft.com/office/powerpoint/2010/main" val="1490605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B23B3D-8CA8-468D-B46A-7B42B02006E6}"/>
              </a:ext>
            </a:extLst>
          </p:cNvPr>
          <p:cNvSpPr>
            <a:spLocks noGrp="1"/>
          </p:cNvSpPr>
          <p:nvPr>
            <p:ph idx="1"/>
          </p:nvPr>
        </p:nvSpPr>
        <p:spPr/>
        <p:txBody>
          <a:bodyPr/>
          <a:lstStyle/>
          <a:p>
            <a:r>
              <a:rPr lang="fr-FR" dirty="0"/>
              <a:t>Work-Product-Component :</a:t>
            </a:r>
          </a:p>
          <a:p>
            <a:pPr lvl="1"/>
            <a:r>
              <a:rPr lang="fr-FR" dirty="0" err="1"/>
              <a:t>Built</a:t>
            </a:r>
            <a:r>
              <a:rPr lang="fr-FR" dirty="0"/>
              <a:t> </a:t>
            </a:r>
            <a:r>
              <a:rPr lang="fr-FR" dirty="0" err="1"/>
              <a:t>from</a:t>
            </a:r>
            <a:r>
              <a:rPr lang="fr-FR" dirty="0"/>
              <a:t> a </a:t>
            </a:r>
            <a:r>
              <a:rPr lang="fr-FR" dirty="0" err="1"/>
              <a:t>datafile</a:t>
            </a:r>
            <a:r>
              <a:rPr lang="fr-FR" dirty="0"/>
              <a:t>, </a:t>
            </a:r>
            <a:r>
              <a:rPr lang="fr-FR" dirty="0" err="1"/>
              <a:t>stored</a:t>
            </a:r>
            <a:r>
              <a:rPr lang="fr-FR" dirty="0"/>
              <a:t> as </a:t>
            </a:r>
            <a:r>
              <a:rPr lang="fr-FR" dirty="0" err="1"/>
              <a:t>its</a:t>
            </a:r>
            <a:r>
              <a:rPr lang="fr-FR" dirty="0"/>
              <a:t> native format.</a:t>
            </a:r>
          </a:p>
          <a:p>
            <a:pPr lvl="1"/>
            <a:r>
              <a:rPr lang="fr-FR" dirty="0" err="1"/>
              <a:t>Indexed</a:t>
            </a:r>
            <a:r>
              <a:rPr lang="fr-FR" dirty="0"/>
              <a:t>, </a:t>
            </a:r>
            <a:r>
              <a:rPr lang="fr-FR" dirty="0" err="1"/>
              <a:t>Searchable</a:t>
            </a:r>
            <a:r>
              <a:rPr lang="fr-FR" dirty="0"/>
              <a:t> and </a:t>
            </a:r>
            <a:r>
              <a:rPr lang="fr-FR" dirty="0" err="1"/>
              <a:t>published</a:t>
            </a:r>
            <a:r>
              <a:rPr lang="fr-FR" dirty="0"/>
              <a:t> </a:t>
            </a:r>
            <a:r>
              <a:rPr lang="fr-FR" dirty="0" err="1"/>
              <a:t>through</a:t>
            </a:r>
            <a:r>
              <a:rPr lang="fr-FR" dirty="0"/>
              <a:t> a set of </a:t>
            </a:r>
            <a:r>
              <a:rPr lang="fr-FR" dirty="0" err="1"/>
              <a:t>buisiness</a:t>
            </a:r>
            <a:r>
              <a:rPr lang="fr-FR" dirty="0"/>
              <a:t> </a:t>
            </a:r>
            <a:r>
              <a:rPr lang="fr-FR" dirty="0" err="1"/>
              <a:t>metadata</a:t>
            </a:r>
            <a:r>
              <a:rPr lang="fr-FR" dirty="0"/>
              <a:t>.</a:t>
            </a:r>
          </a:p>
          <a:p>
            <a:pPr lvl="1"/>
            <a:r>
              <a:rPr lang="fr-FR" dirty="0"/>
              <a:t>The key ‘group-type’ for business data</a:t>
            </a:r>
          </a:p>
          <a:p>
            <a:pPr lvl="1"/>
            <a:r>
              <a:rPr lang="fr-FR" dirty="0" err="1"/>
              <a:t>Eg</a:t>
            </a:r>
            <a:r>
              <a:rPr lang="fr-FR" dirty="0"/>
              <a:t>. « </a:t>
            </a:r>
            <a:r>
              <a:rPr lang="fr-FR" dirty="0" err="1"/>
              <a:t>WellLogs</a:t>
            </a:r>
            <a:r>
              <a:rPr lang="fr-FR" dirty="0"/>
              <a:t> »</a:t>
            </a:r>
          </a:p>
          <a:p>
            <a:r>
              <a:rPr lang="fr-FR" dirty="0" err="1"/>
              <a:t>Dataset</a:t>
            </a:r>
            <a:r>
              <a:rPr lang="fr-FR" dirty="0"/>
              <a:t>:</a:t>
            </a:r>
          </a:p>
          <a:p>
            <a:pPr lvl="1"/>
            <a:r>
              <a:rPr lang="fr-FR" dirty="0" err="1"/>
              <a:t>Metadata</a:t>
            </a:r>
            <a:r>
              <a:rPr lang="fr-FR" dirty="0"/>
              <a:t> of digital files, .</a:t>
            </a:r>
            <a:r>
              <a:rPr lang="fr-FR" dirty="0" err="1"/>
              <a:t>e.g</a:t>
            </a:r>
            <a:r>
              <a:rPr lang="fr-FR" dirty="0"/>
              <a:t> File size, checksum etc.</a:t>
            </a:r>
          </a:p>
        </p:txBody>
      </p:sp>
      <p:sp>
        <p:nvSpPr>
          <p:cNvPr id="4" name="Espace réservé du numéro de diapositive 3">
            <a:extLst>
              <a:ext uri="{FF2B5EF4-FFF2-40B4-BE49-F238E27FC236}">
                <a16:creationId xmlns:a16="http://schemas.microsoft.com/office/drawing/2014/main" id="{0BDE76BF-FD59-4971-9C06-44470D9DC54E}"/>
              </a:ext>
            </a:extLst>
          </p:cNvPr>
          <p:cNvSpPr>
            <a:spLocks noGrp="1"/>
          </p:cNvSpPr>
          <p:nvPr>
            <p:ph type="sldNum" sz="quarter" idx="12"/>
          </p:nvPr>
        </p:nvSpPr>
        <p:spPr/>
        <p:txBody>
          <a:bodyPr/>
          <a:lstStyle/>
          <a:p>
            <a:fld id="{4BBDA901-AC44-DA44-B86F-73C28EB4CF87}" type="slidenum">
              <a:rPr lang="en-GB" smtClean="0"/>
              <a:pPr/>
              <a:t>14</a:t>
            </a:fld>
            <a:endParaRPr lang="en-GB"/>
          </a:p>
        </p:txBody>
      </p:sp>
      <p:pic>
        <p:nvPicPr>
          <p:cNvPr id="6" name="Image 5">
            <a:extLst>
              <a:ext uri="{FF2B5EF4-FFF2-40B4-BE49-F238E27FC236}">
                <a16:creationId xmlns:a16="http://schemas.microsoft.com/office/drawing/2014/main" id="{8325AF86-DF50-47D8-86FD-FCC3CF054332}"/>
              </a:ext>
            </a:extLst>
          </p:cNvPr>
          <p:cNvPicPr>
            <a:picLocks noChangeAspect="1"/>
          </p:cNvPicPr>
          <p:nvPr/>
        </p:nvPicPr>
        <p:blipFill rotWithShape="1">
          <a:blip r:embed="rId2"/>
          <a:srcRect l="49293" t="19940"/>
          <a:stretch/>
        </p:blipFill>
        <p:spPr>
          <a:xfrm>
            <a:off x="8462924" y="1278626"/>
            <a:ext cx="3119323" cy="4354266"/>
          </a:xfrm>
          <a:prstGeom prst="rect">
            <a:avLst/>
          </a:prstGeom>
          <a:ln>
            <a:solidFill>
              <a:schemeClr val="accent1"/>
            </a:solidFill>
          </a:ln>
        </p:spPr>
      </p:pic>
      <p:sp>
        <p:nvSpPr>
          <p:cNvPr id="7" name="Title 1">
            <a:extLst>
              <a:ext uri="{FF2B5EF4-FFF2-40B4-BE49-F238E27FC236}">
                <a16:creationId xmlns:a16="http://schemas.microsoft.com/office/drawing/2014/main" id="{93670D6E-B5AF-76E9-E006-4B71292599B7}"/>
              </a:ext>
            </a:extLst>
          </p:cNvPr>
          <p:cNvSpPr>
            <a:spLocks noGrp="1"/>
          </p:cNvSpPr>
          <p:nvPr>
            <p:ph type="title"/>
          </p:nvPr>
        </p:nvSpPr>
        <p:spPr>
          <a:xfrm>
            <a:off x="609600" y="293608"/>
            <a:ext cx="10972800" cy="1143000"/>
          </a:xfrm>
        </p:spPr>
        <p:txBody>
          <a:bodyPr/>
          <a:lstStyle/>
          <a:p>
            <a:r>
              <a:rPr lang="en-US" dirty="0"/>
              <a:t>OSDU Entities – in “</a:t>
            </a:r>
            <a:r>
              <a:rPr lang="en-US" dirty="0" err="1"/>
              <a:t>SoR</a:t>
            </a:r>
            <a:r>
              <a:rPr lang="en-US" dirty="0"/>
              <a:t>”</a:t>
            </a:r>
          </a:p>
        </p:txBody>
      </p:sp>
      <p:pic>
        <p:nvPicPr>
          <p:cNvPr id="5" name="Image 13">
            <a:extLst>
              <a:ext uri="{FF2B5EF4-FFF2-40B4-BE49-F238E27FC236}">
                <a16:creationId xmlns:a16="http://schemas.microsoft.com/office/drawing/2014/main" id="{1563EF85-AAE1-98BD-1A9E-84E83A0067E4}"/>
              </a:ext>
            </a:extLst>
          </p:cNvPr>
          <p:cNvPicPr>
            <a:picLocks noChangeAspect="1"/>
          </p:cNvPicPr>
          <p:nvPr/>
        </p:nvPicPr>
        <p:blipFill rotWithShape="1">
          <a:blip r:embed="rId3"/>
          <a:srcRect l="16770" t="42630" r="31192"/>
          <a:stretch/>
        </p:blipFill>
        <p:spPr>
          <a:xfrm>
            <a:off x="8418320" y="1278626"/>
            <a:ext cx="3290461" cy="4381025"/>
          </a:xfrm>
          <a:prstGeom prst="rect">
            <a:avLst/>
          </a:prstGeom>
        </p:spPr>
      </p:pic>
    </p:spTree>
    <p:extLst>
      <p:ext uri="{BB962C8B-B14F-4D97-AF65-F5344CB8AC3E}">
        <p14:creationId xmlns:p14="http://schemas.microsoft.com/office/powerpoint/2010/main" val="996084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B23B3D-8CA8-468D-B46A-7B42B02006E6}"/>
              </a:ext>
            </a:extLst>
          </p:cNvPr>
          <p:cNvSpPr>
            <a:spLocks noGrp="1"/>
          </p:cNvSpPr>
          <p:nvPr>
            <p:ph idx="1"/>
          </p:nvPr>
        </p:nvSpPr>
        <p:spPr/>
        <p:txBody>
          <a:bodyPr/>
          <a:lstStyle/>
          <a:p>
            <a:r>
              <a:rPr lang="fr-FR" dirty="0"/>
              <a:t>Work-Product-Component :</a:t>
            </a:r>
          </a:p>
          <a:p>
            <a:pPr lvl="1"/>
            <a:r>
              <a:rPr lang="fr-FR" dirty="0" err="1"/>
              <a:t>Built</a:t>
            </a:r>
            <a:r>
              <a:rPr lang="fr-FR" dirty="0"/>
              <a:t> </a:t>
            </a:r>
            <a:r>
              <a:rPr lang="fr-FR" dirty="0" err="1"/>
              <a:t>from</a:t>
            </a:r>
            <a:r>
              <a:rPr lang="fr-FR" dirty="0"/>
              <a:t> a </a:t>
            </a:r>
            <a:r>
              <a:rPr lang="fr-FR" dirty="0" err="1"/>
              <a:t>datafile</a:t>
            </a:r>
            <a:r>
              <a:rPr lang="fr-FR" dirty="0"/>
              <a:t>, </a:t>
            </a:r>
            <a:r>
              <a:rPr lang="fr-FR" dirty="0" err="1"/>
              <a:t>stored</a:t>
            </a:r>
            <a:r>
              <a:rPr lang="fr-FR" dirty="0"/>
              <a:t> as </a:t>
            </a:r>
            <a:r>
              <a:rPr lang="fr-FR" dirty="0" err="1"/>
              <a:t>its</a:t>
            </a:r>
            <a:r>
              <a:rPr lang="fr-FR" dirty="0"/>
              <a:t> native format.</a:t>
            </a:r>
          </a:p>
          <a:p>
            <a:pPr lvl="1"/>
            <a:r>
              <a:rPr lang="fr-FR" dirty="0" err="1"/>
              <a:t>Indexed</a:t>
            </a:r>
            <a:r>
              <a:rPr lang="fr-FR" dirty="0"/>
              <a:t>, </a:t>
            </a:r>
            <a:r>
              <a:rPr lang="fr-FR" dirty="0" err="1"/>
              <a:t>Searchable</a:t>
            </a:r>
            <a:r>
              <a:rPr lang="fr-FR" dirty="0"/>
              <a:t> and </a:t>
            </a:r>
            <a:r>
              <a:rPr lang="fr-FR" dirty="0" err="1"/>
              <a:t>published</a:t>
            </a:r>
            <a:r>
              <a:rPr lang="fr-FR" dirty="0"/>
              <a:t> </a:t>
            </a:r>
            <a:r>
              <a:rPr lang="fr-FR" dirty="0" err="1"/>
              <a:t>through</a:t>
            </a:r>
            <a:r>
              <a:rPr lang="fr-FR" dirty="0"/>
              <a:t> a set of </a:t>
            </a:r>
            <a:r>
              <a:rPr lang="fr-FR" dirty="0" err="1"/>
              <a:t>buisiness</a:t>
            </a:r>
            <a:r>
              <a:rPr lang="fr-FR" dirty="0"/>
              <a:t> </a:t>
            </a:r>
            <a:r>
              <a:rPr lang="fr-FR" dirty="0" err="1"/>
              <a:t>metadata</a:t>
            </a:r>
            <a:r>
              <a:rPr lang="fr-FR" dirty="0"/>
              <a:t>.</a:t>
            </a:r>
          </a:p>
          <a:p>
            <a:pPr lvl="1"/>
            <a:r>
              <a:rPr lang="fr-FR" dirty="0"/>
              <a:t>The key ‘group-type’ for business data</a:t>
            </a:r>
          </a:p>
          <a:p>
            <a:pPr lvl="1"/>
            <a:r>
              <a:rPr lang="fr-FR" dirty="0" err="1"/>
              <a:t>Eg</a:t>
            </a:r>
            <a:r>
              <a:rPr lang="fr-FR" dirty="0"/>
              <a:t>. « </a:t>
            </a:r>
            <a:r>
              <a:rPr lang="fr-FR" dirty="0" err="1"/>
              <a:t>WellLogs</a:t>
            </a:r>
            <a:r>
              <a:rPr lang="fr-FR" dirty="0"/>
              <a:t> »</a:t>
            </a:r>
          </a:p>
          <a:p>
            <a:r>
              <a:rPr lang="fr-FR" dirty="0" err="1"/>
              <a:t>Dataset</a:t>
            </a:r>
            <a:r>
              <a:rPr lang="fr-FR" dirty="0"/>
              <a:t>:</a:t>
            </a:r>
          </a:p>
          <a:p>
            <a:pPr lvl="1"/>
            <a:r>
              <a:rPr lang="fr-FR" dirty="0" err="1"/>
              <a:t>Metadata</a:t>
            </a:r>
            <a:r>
              <a:rPr lang="fr-FR" dirty="0"/>
              <a:t> of digital files, .</a:t>
            </a:r>
            <a:r>
              <a:rPr lang="fr-FR" dirty="0" err="1"/>
              <a:t>e.g</a:t>
            </a:r>
            <a:r>
              <a:rPr lang="fr-FR" dirty="0"/>
              <a:t> File size, checksum etc.</a:t>
            </a:r>
          </a:p>
        </p:txBody>
      </p:sp>
      <p:sp>
        <p:nvSpPr>
          <p:cNvPr id="4" name="Espace réservé du numéro de diapositive 3">
            <a:extLst>
              <a:ext uri="{FF2B5EF4-FFF2-40B4-BE49-F238E27FC236}">
                <a16:creationId xmlns:a16="http://schemas.microsoft.com/office/drawing/2014/main" id="{0BDE76BF-FD59-4971-9C06-44470D9DC54E}"/>
              </a:ext>
            </a:extLst>
          </p:cNvPr>
          <p:cNvSpPr>
            <a:spLocks noGrp="1"/>
          </p:cNvSpPr>
          <p:nvPr>
            <p:ph type="sldNum" sz="quarter" idx="12"/>
          </p:nvPr>
        </p:nvSpPr>
        <p:spPr/>
        <p:txBody>
          <a:bodyPr/>
          <a:lstStyle/>
          <a:p>
            <a:fld id="{4BBDA901-AC44-DA44-B86F-73C28EB4CF87}" type="slidenum">
              <a:rPr lang="en-GB" smtClean="0"/>
              <a:pPr/>
              <a:t>15</a:t>
            </a:fld>
            <a:endParaRPr lang="en-GB"/>
          </a:p>
        </p:txBody>
      </p:sp>
      <p:pic>
        <p:nvPicPr>
          <p:cNvPr id="6" name="Image 5">
            <a:extLst>
              <a:ext uri="{FF2B5EF4-FFF2-40B4-BE49-F238E27FC236}">
                <a16:creationId xmlns:a16="http://schemas.microsoft.com/office/drawing/2014/main" id="{8325AF86-DF50-47D8-86FD-FCC3CF054332}"/>
              </a:ext>
            </a:extLst>
          </p:cNvPr>
          <p:cNvPicPr>
            <a:picLocks noChangeAspect="1"/>
          </p:cNvPicPr>
          <p:nvPr/>
        </p:nvPicPr>
        <p:blipFill rotWithShape="1">
          <a:blip r:embed="rId2"/>
          <a:srcRect l="49293" t="19940"/>
          <a:stretch/>
        </p:blipFill>
        <p:spPr>
          <a:xfrm>
            <a:off x="8462924" y="1278626"/>
            <a:ext cx="3119323" cy="4354266"/>
          </a:xfrm>
          <a:prstGeom prst="rect">
            <a:avLst/>
          </a:prstGeom>
          <a:ln>
            <a:solidFill>
              <a:schemeClr val="accent1"/>
            </a:solidFill>
          </a:ln>
        </p:spPr>
      </p:pic>
      <p:sp>
        <p:nvSpPr>
          <p:cNvPr id="2" name="ZoneTexte 1">
            <a:extLst>
              <a:ext uri="{FF2B5EF4-FFF2-40B4-BE49-F238E27FC236}">
                <a16:creationId xmlns:a16="http://schemas.microsoft.com/office/drawing/2014/main" id="{94F5C59E-9EA4-A874-38F6-BDCB5BBEAABC}"/>
              </a:ext>
            </a:extLst>
          </p:cNvPr>
          <p:cNvSpPr txBox="1"/>
          <p:nvPr/>
        </p:nvSpPr>
        <p:spPr>
          <a:xfrm>
            <a:off x="232263" y="5975528"/>
            <a:ext cx="10160674" cy="830997"/>
          </a:xfrm>
          <a:prstGeom prst="rect">
            <a:avLst/>
          </a:prstGeom>
          <a:noFill/>
        </p:spPr>
        <p:txBody>
          <a:bodyPr wrap="square" rtlCol="0">
            <a:spAutoFit/>
          </a:bodyPr>
          <a:lstStyle/>
          <a:p>
            <a:pPr algn="ctr"/>
            <a:r>
              <a:rPr lang="fr-FR" sz="2400" i="1" dirty="0">
                <a:solidFill>
                  <a:srgbClr val="0070C0"/>
                </a:solidFill>
              </a:rPr>
              <a:t>This </a:t>
            </a:r>
            <a:r>
              <a:rPr lang="fr-FR" sz="2400" i="1" dirty="0" err="1">
                <a:solidFill>
                  <a:srgbClr val="0070C0"/>
                </a:solidFill>
              </a:rPr>
              <a:t>was</a:t>
            </a:r>
            <a:r>
              <a:rPr lang="fr-FR" sz="2400" i="1" dirty="0">
                <a:solidFill>
                  <a:srgbClr val="0070C0"/>
                </a:solidFill>
              </a:rPr>
              <a:t> the « </a:t>
            </a:r>
            <a:r>
              <a:rPr lang="fr-FR" sz="2400" i="1" dirty="0" err="1">
                <a:solidFill>
                  <a:srgbClr val="0070C0"/>
                </a:solidFill>
              </a:rPr>
              <a:t>finality</a:t>
            </a:r>
            <a:r>
              <a:rPr lang="fr-FR" sz="2400" i="1" dirty="0">
                <a:solidFill>
                  <a:srgbClr val="0070C0"/>
                </a:solidFill>
              </a:rPr>
              <a:t> » of OSDU – to store, index, </a:t>
            </a:r>
            <a:r>
              <a:rPr lang="fr-FR" sz="2400" i="1" dirty="0" err="1">
                <a:solidFill>
                  <a:srgbClr val="0070C0"/>
                </a:solidFill>
              </a:rPr>
              <a:t>publish</a:t>
            </a:r>
            <a:r>
              <a:rPr lang="fr-FR" sz="2400" i="1" dirty="0">
                <a:solidFill>
                  <a:srgbClr val="0070C0"/>
                </a:solidFill>
              </a:rPr>
              <a:t> the content of the files as a WPC</a:t>
            </a:r>
          </a:p>
        </p:txBody>
      </p:sp>
      <p:sp>
        <p:nvSpPr>
          <p:cNvPr id="7" name="Title 1">
            <a:extLst>
              <a:ext uri="{FF2B5EF4-FFF2-40B4-BE49-F238E27FC236}">
                <a16:creationId xmlns:a16="http://schemas.microsoft.com/office/drawing/2014/main" id="{93670D6E-B5AF-76E9-E006-4B71292599B7}"/>
              </a:ext>
            </a:extLst>
          </p:cNvPr>
          <p:cNvSpPr>
            <a:spLocks noGrp="1"/>
          </p:cNvSpPr>
          <p:nvPr>
            <p:ph type="title"/>
          </p:nvPr>
        </p:nvSpPr>
        <p:spPr>
          <a:xfrm>
            <a:off x="609600" y="293608"/>
            <a:ext cx="10972800" cy="1143000"/>
          </a:xfrm>
        </p:spPr>
        <p:txBody>
          <a:bodyPr/>
          <a:lstStyle/>
          <a:p>
            <a:r>
              <a:rPr lang="en-US" dirty="0"/>
              <a:t>OSDU Entities – in “</a:t>
            </a:r>
            <a:r>
              <a:rPr lang="en-US" dirty="0" err="1"/>
              <a:t>SoR</a:t>
            </a:r>
            <a:r>
              <a:rPr lang="en-US" dirty="0"/>
              <a:t>”</a:t>
            </a:r>
          </a:p>
        </p:txBody>
      </p:sp>
      <p:pic>
        <p:nvPicPr>
          <p:cNvPr id="5" name="Image 13">
            <a:extLst>
              <a:ext uri="{FF2B5EF4-FFF2-40B4-BE49-F238E27FC236}">
                <a16:creationId xmlns:a16="http://schemas.microsoft.com/office/drawing/2014/main" id="{1563EF85-AAE1-98BD-1A9E-84E83A0067E4}"/>
              </a:ext>
            </a:extLst>
          </p:cNvPr>
          <p:cNvPicPr>
            <a:picLocks noChangeAspect="1"/>
          </p:cNvPicPr>
          <p:nvPr/>
        </p:nvPicPr>
        <p:blipFill rotWithShape="1">
          <a:blip r:embed="rId3"/>
          <a:srcRect l="16770" t="42630" r="31192"/>
          <a:stretch/>
        </p:blipFill>
        <p:spPr>
          <a:xfrm>
            <a:off x="8418320" y="1278626"/>
            <a:ext cx="3290461" cy="4381025"/>
          </a:xfrm>
          <a:prstGeom prst="rect">
            <a:avLst/>
          </a:prstGeom>
        </p:spPr>
      </p:pic>
    </p:spTree>
    <p:extLst>
      <p:ext uri="{BB962C8B-B14F-4D97-AF65-F5344CB8AC3E}">
        <p14:creationId xmlns:p14="http://schemas.microsoft.com/office/powerpoint/2010/main" val="406137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9FB3A7-9A17-4D25-BAED-13B6D33E4702}"/>
              </a:ext>
            </a:extLst>
          </p:cNvPr>
          <p:cNvSpPr>
            <a:spLocks noGrp="1"/>
          </p:cNvSpPr>
          <p:nvPr>
            <p:ph type="sldNum" sz="quarter" idx="12"/>
          </p:nvPr>
        </p:nvSpPr>
        <p:spPr/>
        <p:txBody>
          <a:bodyPr/>
          <a:lstStyle/>
          <a:p>
            <a:fld id="{4BBDA901-AC44-DA44-B86F-73C28EB4CF87}" type="slidenum">
              <a:rPr lang="en-GB" smtClean="0"/>
              <a:pPr/>
              <a:t>16</a:t>
            </a:fld>
            <a:endParaRPr lang="en-GB"/>
          </a:p>
        </p:txBody>
      </p:sp>
      <p:pic>
        <p:nvPicPr>
          <p:cNvPr id="5" name="Image 4">
            <a:extLst>
              <a:ext uri="{FF2B5EF4-FFF2-40B4-BE49-F238E27FC236}">
                <a16:creationId xmlns:a16="http://schemas.microsoft.com/office/drawing/2014/main" id="{49CA4C4F-8342-4534-B618-97AEE2A85DC0}"/>
              </a:ext>
            </a:extLst>
          </p:cNvPr>
          <p:cNvPicPr>
            <a:picLocks noChangeAspect="1"/>
          </p:cNvPicPr>
          <p:nvPr/>
        </p:nvPicPr>
        <p:blipFill>
          <a:blip r:embed="rId2"/>
          <a:stretch>
            <a:fillRect/>
          </a:stretch>
        </p:blipFill>
        <p:spPr>
          <a:xfrm>
            <a:off x="521339" y="1272615"/>
            <a:ext cx="5867739" cy="4215328"/>
          </a:xfrm>
          <a:prstGeom prst="rect">
            <a:avLst/>
          </a:prstGeom>
        </p:spPr>
      </p:pic>
      <p:sp>
        <p:nvSpPr>
          <p:cNvPr id="6" name="Titre 1">
            <a:extLst>
              <a:ext uri="{FF2B5EF4-FFF2-40B4-BE49-F238E27FC236}">
                <a16:creationId xmlns:a16="http://schemas.microsoft.com/office/drawing/2014/main" id="{02905D9B-152C-496D-8EE6-2AD17B12E59E}"/>
              </a:ext>
            </a:extLst>
          </p:cNvPr>
          <p:cNvSpPr txBox="1">
            <a:spLocks/>
          </p:cNvSpPr>
          <p:nvPr/>
        </p:nvSpPr>
        <p:spPr>
          <a:xfrm>
            <a:off x="0" y="7956"/>
            <a:ext cx="10972800" cy="1143000"/>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lang="en-US" sz="2800" b="1" kern="1200">
                <a:solidFill>
                  <a:schemeClr val="accent1"/>
                </a:solidFill>
                <a:latin typeface="Arial" panose="020B0604020202020204" pitchFamily="34" charset="0"/>
                <a:ea typeface="+mj-ea"/>
                <a:cs typeface="Arial" panose="020B0604020202020204" pitchFamily="34" charset="0"/>
              </a:defRPr>
            </a:lvl1pPr>
          </a:lstStyle>
          <a:p>
            <a:r>
              <a:rPr lang="fr-FR" sz="3733" dirty="0" err="1"/>
              <a:t>Core</a:t>
            </a:r>
            <a:r>
              <a:rPr lang="fr-FR" sz="3733" dirty="0"/>
              <a:t> Services vs. DDMS</a:t>
            </a:r>
          </a:p>
        </p:txBody>
      </p:sp>
      <p:pic>
        <p:nvPicPr>
          <p:cNvPr id="2" name="Image 1">
            <a:extLst>
              <a:ext uri="{FF2B5EF4-FFF2-40B4-BE49-F238E27FC236}">
                <a16:creationId xmlns:a16="http://schemas.microsoft.com/office/drawing/2014/main" id="{C39EF601-931F-4A47-ECB8-41417CA464FD}"/>
              </a:ext>
            </a:extLst>
          </p:cNvPr>
          <p:cNvPicPr>
            <a:picLocks noChangeAspect="1"/>
          </p:cNvPicPr>
          <p:nvPr/>
        </p:nvPicPr>
        <p:blipFill>
          <a:blip r:embed="rId3"/>
          <a:stretch>
            <a:fillRect/>
          </a:stretch>
        </p:blipFill>
        <p:spPr>
          <a:xfrm>
            <a:off x="5373033" y="4319451"/>
            <a:ext cx="852167" cy="1029155"/>
          </a:xfrm>
          <a:prstGeom prst="rect">
            <a:avLst/>
          </a:prstGeom>
        </p:spPr>
      </p:pic>
      <p:pic>
        <p:nvPicPr>
          <p:cNvPr id="14" name="Image 13">
            <a:extLst>
              <a:ext uri="{FF2B5EF4-FFF2-40B4-BE49-F238E27FC236}">
                <a16:creationId xmlns:a16="http://schemas.microsoft.com/office/drawing/2014/main" id="{592E95F3-7663-B0EB-A0E2-D8FBA14EBE5E}"/>
              </a:ext>
            </a:extLst>
          </p:cNvPr>
          <p:cNvPicPr>
            <a:picLocks noChangeAspect="1"/>
          </p:cNvPicPr>
          <p:nvPr/>
        </p:nvPicPr>
        <p:blipFill>
          <a:blip r:embed="rId4"/>
          <a:stretch>
            <a:fillRect/>
          </a:stretch>
        </p:blipFill>
        <p:spPr>
          <a:xfrm>
            <a:off x="8741132" y="3938166"/>
            <a:ext cx="2335760" cy="2820879"/>
          </a:xfrm>
          <a:prstGeom prst="rect">
            <a:avLst/>
          </a:prstGeom>
        </p:spPr>
      </p:pic>
      <p:cxnSp>
        <p:nvCxnSpPr>
          <p:cNvPr id="10" name="Straight Arrow Connector 9">
            <a:extLst>
              <a:ext uri="{FF2B5EF4-FFF2-40B4-BE49-F238E27FC236}">
                <a16:creationId xmlns:a16="http://schemas.microsoft.com/office/drawing/2014/main" id="{35A2F755-4604-1B45-DF11-FA7F358FF82B}"/>
              </a:ext>
            </a:extLst>
          </p:cNvPr>
          <p:cNvCxnSpPr/>
          <p:nvPr/>
        </p:nvCxnSpPr>
        <p:spPr>
          <a:xfrm>
            <a:off x="6096000" y="4897821"/>
            <a:ext cx="2438400" cy="450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9170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17</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a:xfrm>
            <a:off x="540174" y="2572217"/>
            <a:ext cx="10354567" cy="884079"/>
          </a:xfrm>
        </p:spPr>
        <p:txBody>
          <a:bodyPr>
            <a:normAutofit fontScale="90000"/>
          </a:bodyPr>
          <a:lstStyle/>
          <a:p>
            <a:r>
              <a:rPr lang="en-US" dirty="0"/>
              <a:t>OSDU Platform</a:t>
            </a:r>
            <a:br>
              <a:rPr lang="en-US" dirty="0"/>
            </a:br>
            <a:r>
              <a:rPr lang="en-US" dirty="0"/>
              <a:t>Content – Files / </a:t>
            </a:r>
            <a:r>
              <a:rPr lang="en-US" dirty="0" err="1"/>
              <a:t>DataSet</a:t>
            </a:r>
            <a:endParaRPr lang="en-US" dirty="0"/>
          </a:p>
        </p:txBody>
      </p:sp>
    </p:spTree>
    <p:extLst>
      <p:ext uri="{BB962C8B-B14F-4D97-AF65-F5344CB8AC3E}">
        <p14:creationId xmlns:p14="http://schemas.microsoft.com/office/powerpoint/2010/main" val="124724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B23B3D-8CA8-468D-B46A-7B42B02006E6}"/>
              </a:ext>
            </a:extLst>
          </p:cNvPr>
          <p:cNvSpPr>
            <a:spLocks noGrp="1"/>
          </p:cNvSpPr>
          <p:nvPr>
            <p:ph idx="1"/>
          </p:nvPr>
        </p:nvSpPr>
        <p:spPr>
          <a:xfrm>
            <a:off x="3590692" y="1600201"/>
            <a:ext cx="7991707" cy="4525963"/>
          </a:xfrm>
        </p:spPr>
        <p:txBody>
          <a:bodyPr>
            <a:normAutofit lnSpcReduction="10000"/>
          </a:bodyPr>
          <a:lstStyle/>
          <a:p>
            <a:r>
              <a:rPr lang="fr-FR" dirty="0"/>
              <a:t>Files</a:t>
            </a:r>
          </a:p>
          <a:p>
            <a:pPr lvl="1"/>
            <a:r>
              <a:rPr lang="fr-FR" dirty="0" err="1"/>
              <a:t>Existing</a:t>
            </a:r>
            <a:r>
              <a:rPr lang="fr-FR" dirty="0"/>
              <a:t> Standard File Format (LAS,WITSML,…)</a:t>
            </a:r>
          </a:p>
          <a:p>
            <a:pPr lvl="1"/>
            <a:r>
              <a:rPr lang="fr-FR" dirty="0" err="1"/>
              <a:t>Generic</a:t>
            </a:r>
            <a:r>
              <a:rPr lang="fr-FR" dirty="0"/>
              <a:t> *.csv files </a:t>
            </a:r>
            <a:r>
              <a:rPr lang="fr-FR" dirty="0" err="1"/>
              <a:t>delivered</a:t>
            </a:r>
            <a:r>
              <a:rPr lang="fr-FR" dirty="0"/>
              <a:t> by OSDU</a:t>
            </a:r>
          </a:p>
          <a:p>
            <a:pPr lvl="1"/>
            <a:r>
              <a:rPr lang="fr-FR" dirty="0" err="1"/>
              <a:t>Optimized</a:t>
            </a:r>
            <a:r>
              <a:rPr lang="fr-FR" dirty="0"/>
              <a:t> content files (</a:t>
            </a:r>
            <a:r>
              <a:rPr lang="fr-FR" dirty="0" err="1"/>
              <a:t>JsonWellLog</a:t>
            </a:r>
            <a:r>
              <a:rPr lang="fr-FR" dirty="0"/>
              <a:t> Format)</a:t>
            </a:r>
          </a:p>
          <a:p>
            <a:pPr lvl="1"/>
            <a:r>
              <a:rPr lang="fr-FR" dirty="0"/>
              <a:t>« In-House » </a:t>
            </a:r>
            <a:r>
              <a:rPr lang="fr-FR" dirty="0" err="1"/>
              <a:t>internal</a:t>
            </a:r>
            <a:r>
              <a:rPr lang="fr-FR" dirty="0"/>
              <a:t> file formats.</a:t>
            </a:r>
          </a:p>
          <a:p>
            <a:r>
              <a:rPr lang="fr-FR" dirty="0" err="1"/>
              <a:t>Other</a:t>
            </a:r>
            <a:r>
              <a:rPr lang="fr-FR" dirty="0"/>
              <a:t> </a:t>
            </a:r>
            <a:r>
              <a:rPr lang="fr-FR" dirty="0" err="1"/>
              <a:t>Dataset</a:t>
            </a:r>
            <a:r>
              <a:rPr lang="fr-FR" dirty="0"/>
              <a:t>:</a:t>
            </a:r>
          </a:p>
          <a:p>
            <a:pPr lvl="1"/>
            <a:r>
              <a:rPr lang="fr-FR" dirty="0" err="1"/>
              <a:t>External</a:t>
            </a:r>
            <a:r>
              <a:rPr lang="fr-FR" dirty="0"/>
              <a:t> Data Source Service</a:t>
            </a:r>
          </a:p>
          <a:p>
            <a:pPr lvl="1"/>
            <a:r>
              <a:rPr lang="fr-FR" dirty="0" err="1"/>
              <a:t>ETPServer</a:t>
            </a:r>
            <a:endParaRPr lang="fr-FR" dirty="0"/>
          </a:p>
        </p:txBody>
      </p:sp>
      <p:sp>
        <p:nvSpPr>
          <p:cNvPr id="4" name="Espace réservé du numéro de diapositive 3">
            <a:extLst>
              <a:ext uri="{FF2B5EF4-FFF2-40B4-BE49-F238E27FC236}">
                <a16:creationId xmlns:a16="http://schemas.microsoft.com/office/drawing/2014/main" id="{0BDE76BF-FD59-4971-9C06-44470D9DC54E}"/>
              </a:ext>
            </a:extLst>
          </p:cNvPr>
          <p:cNvSpPr>
            <a:spLocks noGrp="1"/>
          </p:cNvSpPr>
          <p:nvPr>
            <p:ph type="sldNum" sz="quarter" idx="12"/>
          </p:nvPr>
        </p:nvSpPr>
        <p:spPr/>
        <p:txBody>
          <a:bodyPr/>
          <a:lstStyle/>
          <a:p>
            <a:fld id="{4BBDA901-AC44-DA44-B86F-73C28EB4CF87}" type="slidenum">
              <a:rPr lang="en-GB" smtClean="0"/>
              <a:pPr/>
              <a:t>18</a:t>
            </a:fld>
            <a:endParaRPr lang="en-GB"/>
          </a:p>
        </p:txBody>
      </p:sp>
      <p:pic>
        <p:nvPicPr>
          <p:cNvPr id="6" name="Image 5">
            <a:extLst>
              <a:ext uri="{FF2B5EF4-FFF2-40B4-BE49-F238E27FC236}">
                <a16:creationId xmlns:a16="http://schemas.microsoft.com/office/drawing/2014/main" id="{8325AF86-DF50-47D8-86FD-FCC3CF054332}"/>
              </a:ext>
            </a:extLst>
          </p:cNvPr>
          <p:cNvPicPr>
            <a:picLocks noChangeAspect="1"/>
          </p:cNvPicPr>
          <p:nvPr/>
        </p:nvPicPr>
        <p:blipFill rotWithShape="1">
          <a:blip r:embed="rId2"/>
          <a:srcRect l="49293" t="19940"/>
          <a:stretch/>
        </p:blipFill>
        <p:spPr>
          <a:xfrm>
            <a:off x="244628" y="1521818"/>
            <a:ext cx="3119323" cy="4354266"/>
          </a:xfrm>
          <a:prstGeom prst="rect">
            <a:avLst/>
          </a:prstGeom>
          <a:ln>
            <a:solidFill>
              <a:schemeClr val="accent1"/>
            </a:solidFill>
          </a:ln>
        </p:spPr>
      </p:pic>
      <p:sp>
        <p:nvSpPr>
          <p:cNvPr id="7" name="Title 1">
            <a:extLst>
              <a:ext uri="{FF2B5EF4-FFF2-40B4-BE49-F238E27FC236}">
                <a16:creationId xmlns:a16="http://schemas.microsoft.com/office/drawing/2014/main" id="{93670D6E-B5AF-76E9-E006-4B71292599B7}"/>
              </a:ext>
            </a:extLst>
          </p:cNvPr>
          <p:cNvSpPr>
            <a:spLocks noGrp="1"/>
          </p:cNvSpPr>
          <p:nvPr>
            <p:ph type="title"/>
          </p:nvPr>
        </p:nvSpPr>
        <p:spPr>
          <a:xfrm>
            <a:off x="609600" y="293608"/>
            <a:ext cx="10972800" cy="1143000"/>
          </a:xfrm>
        </p:spPr>
        <p:txBody>
          <a:bodyPr/>
          <a:lstStyle/>
          <a:p>
            <a:r>
              <a:rPr lang="en-US" dirty="0"/>
              <a:t>Basics “Content” Container - within “</a:t>
            </a:r>
            <a:r>
              <a:rPr lang="en-US" dirty="0" err="1"/>
              <a:t>SoR</a:t>
            </a:r>
            <a:r>
              <a:rPr lang="en-US" dirty="0"/>
              <a:t>”</a:t>
            </a:r>
          </a:p>
        </p:txBody>
      </p:sp>
    </p:spTree>
    <p:extLst>
      <p:ext uri="{BB962C8B-B14F-4D97-AF65-F5344CB8AC3E}">
        <p14:creationId xmlns:p14="http://schemas.microsoft.com/office/powerpoint/2010/main" val="880046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B23B3D-8CA8-468D-B46A-7B42B02006E6}"/>
              </a:ext>
            </a:extLst>
          </p:cNvPr>
          <p:cNvSpPr>
            <a:spLocks noGrp="1"/>
          </p:cNvSpPr>
          <p:nvPr>
            <p:ph idx="1"/>
          </p:nvPr>
        </p:nvSpPr>
        <p:spPr>
          <a:xfrm>
            <a:off x="3590692" y="1600201"/>
            <a:ext cx="7991707" cy="4525963"/>
          </a:xfrm>
        </p:spPr>
        <p:txBody>
          <a:bodyPr>
            <a:normAutofit/>
          </a:bodyPr>
          <a:lstStyle/>
          <a:p>
            <a:r>
              <a:rPr lang="fr-FR" dirty="0"/>
              <a:t>In </a:t>
            </a:r>
            <a:r>
              <a:rPr lang="fr-FR" dirty="0" err="1"/>
              <a:t>Core</a:t>
            </a:r>
            <a:r>
              <a:rPr lang="fr-FR" dirty="0"/>
              <a:t> Services:</a:t>
            </a:r>
          </a:p>
          <a:p>
            <a:pPr lvl="1"/>
            <a:r>
              <a:rPr lang="fr-FR" dirty="0"/>
              <a:t>OSDU supports </a:t>
            </a:r>
            <a:r>
              <a:rPr lang="fr-FR" dirty="0" err="1"/>
              <a:t>only</a:t>
            </a:r>
            <a:r>
              <a:rPr lang="fr-FR" dirty="0"/>
              <a:t> ingestion, </a:t>
            </a:r>
            <a:r>
              <a:rPr lang="fr-FR" dirty="0" err="1"/>
              <a:t>discovery</a:t>
            </a:r>
            <a:r>
              <a:rPr lang="fr-FR" dirty="0"/>
              <a:t> &amp; </a:t>
            </a:r>
            <a:r>
              <a:rPr lang="fr-FR" dirty="0" err="1"/>
              <a:t>publishing</a:t>
            </a:r>
            <a:r>
              <a:rPr lang="fr-FR" dirty="0"/>
              <a:t> of the File </a:t>
            </a:r>
            <a:r>
              <a:rPr lang="fr-FR" dirty="0" err="1"/>
              <a:t>itself</a:t>
            </a:r>
            <a:endParaRPr lang="fr-FR" dirty="0"/>
          </a:p>
          <a:p>
            <a:pPr lvl="1"/>
            <a:endParaRPr lang="fr-FR" dirty="0"/>
          </a:p>
          <a:p>
            <a:pPr lvl="1"/>
            <a:r>
              <a:rPr lang="fr-FR" dirty="0" err="1"/>
              <a:t>Needs</a:t>
            </a:r>
            <a:r>
              <a:rPr lang="fr-FR" dirty="0"/>
              <a:t> a </a:t>
            </a:r>
            <a:r>
              <a:rPr lang="fr-FR" dirty="0" err="1"/>
              <a:t>dedicated</a:t>
            </a:r>
            <a:r>
              <a:rPr lang="fr-FR" dirty="0"/>
              <a:t> </a:t>
            </a:r>
            <a:r>
              <a:rPr lang="fr-FR" dirty="0" err="1"/>
              <a:t>parser</a:t>
            </a:r>
            <a:r>
              <a:rPr lang="fr-FR" dirty="0"/>
              <a:t> to </a:t>
            </a:r>
            <a:r>
              <a:rPr lang="fr-FR" dirty="0" err="1"/>
              <a:t>access</a:t>
            </a:r>
            <a:r>
              <a:rPr lang="fr-FR" dirty="0"/>
              <a:t> to the content.</a:t>
            </a:r>
          </a:p>
        </p:txBody>
      </p:sp>
      <p:sp>
        <p:nvSpPr>
          <p:cNvPr id="4" name="Espace réservé du numéro de diapositive 3">
            <a:extLst>
              <a:ext uri="{FF2B5EF4-FFF2-40B4-BE49-F238E27FC236}">
                <a16:creationId xmlns:a16="http://schemas.microsoft.com/office/drawing/2014/main" id="{0BDE76BF-FD59-4971-9C06-44470D9DC54E}"/>
              </a:ext>
            </a:extLst>
          </p:cNvPr>
          <p:cNvSpPr>
            <a:spLocks noGrp="1"/>
          </p:cNvSpPr>
          <p:nvPr>
            <p:ph type="sldNum" sz="quarter" idx="12"/>
          </p:nvPr>
        </p:nvSpPr>
        <p:spPr/>
        <p:txBody>
          <a:bodyPr/>
          <a:lstStyle/>
          <a:p>
            <a:fld id="{4BBDA901-AC44-DA44-B86F-73C28EB4CF87}" type="slidenum">
              <a:rPr lang="en-GB" smtClean="0"/>
              <a:pPr/>
              <a:t>19</a:t>
            </a:fld>
            <a:endParaRPr lang="en-GB"/>
          </a:p>
        </p:txBody>
      </p:sp>
      <p:pic>
        <p:nvPicPr>
          <p:cNvPr id="6" name="Image 5">
            <a:extLst>
              <a:ext uri="{FF2B5EF4-FFF2-40B4-BE49-F238E27FC236}">
                <a16:creationId xmlns:a16="http://schemas.microsoft.com/office/drawing/2014/main" id="{8325AF86-DF50-47D8-86FD-FCC3CF054332}"/>
              </a:ext>
            </a:extLst>
          </p:cNvPr>
          <p:cNvPicPr>
            <a:picLocks noChangeAspect="1"/>
          </p:cNvPicPr>
          <p:nvPr/>
        </p:nvPicPr>
        <p:blipFill rotWithShape="1">
          <a:blip r:embed="rId2"/>
          <a:srcRect l="49293" t="19940"/>
          <a:stretch/>
        </p:blipFill>
        <p:spPr>
          <a:xfrm>
            <a:off x="244628" y="1521818"/>
            <a:ext cx="3119323" cy="4354266"/>
          </a:xfrm>
          <a:prstGeom prst="rect">
            <a:avLst/>
          </a:prstGeom>
          <a:ln>
            <a:solidFill>
              <a:schemeClr val="accent1"/>
            </a:solidFill>
          </a:ln>
        </p:spPr>
      </p:pic>
      <p:sp>
        <p:nvSpPr>
          <p:cNvPr id="7" name="Title 1">
            <a:extLst>
              <a:ext uri="{FF2B5EF4-FFF2-40B4-BE49-F238E27FC236}">
                <a16:creationId xmlns:a16="http://schemas.microsoft.com/office/drawing/2014/main" id="{93670D6E-B5AF-76E9-E006-4B71292599B7}"/>
              </a:ext>
            </a:extLst>
          </p:cNvPr>
          <p:cNvSpPr>
            <a:spLocks noGrp="1"/>
          </p:cNvSpPr>
          <p:nvPr>
            <p:ph type="title"/>
          </p:nvPr>
        </p:nvSpPr>
        <p:spPr>
          <a:xfrm>
            <a:off x="609600" y="293608"/>
            <a:ext cx="10972800" cy="1143000"/>
          </a:xfrm>
        </p:spPr>
        <p:txBody>
          <a:bodyPr/>
          <a:lstStyle/>
          <a:p>
            <a:r>
              <a:rPr lang="en-US" dirty="0"/>
              <a:t>Basics “Content” Container - within “</a:t>
            </a:r>
            <a:r>
              <a:rPr lang="en-US" dirty="0" err="1"/>
              <a:t>SoR</a:t>
            </a:r>
            <a:r>
              <a:rPr lang="en-US" dirty="0"/>
              <a:t>”</a:t>
            </a:r>
          </a:p>
        </p:txBody>
      </p:sp>
    </p:spTree>
    <p:extLst>
      <p:ext uri="{BB962C8B-B14F-4D97-AF65-F5344CB8AC3E}">
        <p14:creationId xmlns:p14="http://schemas.microsoft.com/office/powerpoint/2010/main" val="105277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2</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p:txBody>
          <a:bodyPr>
            <a:normAutofit fontScale="90000"/>
          </a:bodyPr>
          <a:lstStyle/>
          <a:p>
            <a:r>
              <a:rPr lang="en-US" dirty="0"/>
              <a:t>Data Concepts</a:t>
            </a:r>
            <a:br>
              <a:rPr lang="en-US" dirty="0"/>
            </a:br>
            <a:r>
              <a:rPr lang="en-US" dirty="0"/>
              <a:t>Working Group</a:t>
            </a:r>
          </a:p>
        </p:txBody>
      </p:sp>
    </p:spTree>
    <p:extLst>
      <p:ext uri="{BB962C8B-B14F-4D97-AF65-F5344CB8AC3E}">
        <p14:creationId xmlns:p14="http://schemas.microsoft.com/office/powerpoint/2010/main" val="478367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20</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a:xfrm>
            <a:off x="540174" y="2572217"/>
            <a:ext cx="11651826" cy="884079"/>
          </a:xfrm>
        </p:spPr>
        <p:txBody>
          <a:bodyPr>
            <a:normAutofit fontScale="90000"/>
          </a:bodyPr>
          <a:lstStyle/>
          <a:p>
            <a:r>
              <a:rPr lang="en-US" dirty="0"/>
              <a:t>OSDU Platform</a:t>
            </a:r>
            <a:br>
              <a:rPr lang="en-US" dirty="0"/>
            </a:br>
            <a:r>
              <a:rPr lang="en-US" dirty="0"/>
              <a:t>Optimized Content Management </a:t>
            </a:r>
            <a:br>
              <a:rPr lang="en-US" dirty="0"/>
            </a:br>
            <a:r>
              <a:rPr lang="en-US" dirty="0"/>
              <a:t>Standardized DDMS</a:t>
            </a:r>
          </a:p>
        </p:txBody>
      </p:sp>
    </p:spTree>
    <p:extLst>
      <p:ext uri="{BB962C8B-B14F-4D97-AF65-F5344CB8AC3E}">
        <p14:creationId xmlns:p14="http://schemas.microsoft.com/office/powerpoint/2010/main" val="189950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40FD-CEBC-79CE-B9B7-C47C87546A92}"/>
              </a:ext>
            </a:extLst>
          </p:cNvPr>
          <p:cNvSpPr>
            <a:spLocks noGrp="1"/>
          </p:cNvSpPr>
          <p:nvPr>
            <p:ph type="title"/>
          </p:nvPr>
        </p:nvSpPr>
        <p:spPr/>
        <p:txBody>
          <a:bodyPr/>
          <a:lstStyle/>
          <a:p>
            <a:r>
              <a:rPr lang="en-US" dirty="0"/>
              <a:t>Framework</a:t>
            </a:r>
          </a:p>
        </p:txBody>
      </p:sp>
      <p:pic>
        <p:nvPicPr>
          <p:cNvPr id="3074" name="Picture 2" descr="Platform and DDMS Extensions">
            <a:extLst>
              <a:ext uri="{FF2B5EF4-FFF2-40B4-BE49-F238E27FC236}">
                <a16:creationId xmlns:a16="http://schemas.microsoft.com/office/drawing/2014/main" id="{9CC75325-3D59-7F07-0393-132B9E2B35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1595" y="1396232"/>
            <a:ext cx="6284458" cy="48083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DC5EA71-D7AC-ECCE-AD5B-7EE7DF479E15}"/>
              </a:ext>
            </a:extLst>
          </p:cNvPr>
          <p:cNvSpPr>
            <a:spLocks noGrp="1"/>
          </p:cNvSpPr>
          <p:nvPr>
            <p:ph type="sldNum" sz="quarter" idx="12"/>
          </p:nvPr>
        </p:nvSpPr>
        <p:spPr/>
        <p:txBody>
          <a:bodyPr/>
          <a:lstStyle/>
          <a:p>
            <a:fld id="{5B74A92F-7A1D-42D5-8384-CA7CE0B09174}" type="slidenum">
              <a:rPr lang="en-US" smtClean="0"/>
              <a:t>21</a:t>
            </a:fld>
            <a:endParaRPr lang="en-US" dirty="0"/>
          </a:p>
        </p:txBody>
      </p:sp>
      <p:sp>
        <p:nvSpPr>
          <p:cNvPr id="4" name="TextBox 3">
            <a:extLst>
              <a:ext uri="{FF2B5EF4-FFF2-40B4-BE49-F238E27FC236}">
                <a16:creationId xmlns:a16="http://schemas.microsoft.com/office/drawing/2014/main" id="{570A6A90-9330-D54B-31ED-721E52C273A6}"/>
              </a:ext>
            </a:extLst>
          </p:cNvPr>
          <p:cNvSpPr txBox="1"/>
          <p:nvPr/>
        </p:nvSpPr>
        <p:spPr>
          <a:xfrm>
            <a:off x="7186053" y="1536174"/>
            <a:ext cx="3707802"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Extension can be registered, discovered and invoked programmatically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Ability to develop domain extensions in parallel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Support domain developers thru type-safe interfaces instead of generic core services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Address domain specific concerns</a:t>
            </a:r>
          </a:p>
        </p:txBody>
      </p:sp>
    </p:spTree>
    <p:extLst>
      <p:ext uri="{BB962C8B-B14F-4D97-AF65-F5344CB8AC3E}">
        <p14:creationId xmlns:p14="http://schemas.microsoft.com/office/powerpoint/2010/main" val="239425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052DF1E-6BCE-FE6F-9D50-B2AC6FD51F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6137" y="203698"/>
            <a:ext cx="7663596" cy="62047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275CAA-9421-494D-0223-B3A6B778B34E}"/>
              </a:ext>
            </a:extLst>
          </p:cNvPr>
          <p:cNvSpPr>
            <a:spLocks noGrp="1"/>
          </p:cNvSpPr>
          <p:nvPr>
            <p:ph type="title"/>
          </p:nvPr>
        </p:nvSpPr>
        <p:spPr/>
        <p:txBody>
          <a:bodyPr/>
          <a:lstStyle/>
          <a:p>
            <a:r>
              <a:rPr lang="en-US" dirty="0"/>
              <a:t>DDMS Capabilities</a:t>
            </a:r>
          </a:p>
        </p:txBody>
      </p:sp>
      <p:sp>
        <p:nvSpPr>
          <p:cNvPr id="3" name="Slide Number Placeholder 2">
            <a:extLst>
              <a:ext uri="{FF2B5EF4-FFF2-40B4-BE49-F238E27FC236}">
                <a16:creationId xmlns:a16="http://schemas.microsoft.com/office/drawing/2014/main" id="{B7417762-E040-3DFA-24FA-8510C9360C27}"/>
              </a:ext>
            </a:extLst>
          </p:cNvPr>
          <p:cNvSpPr>
            <a:spLocks noGrp="1"/>
          </p:cNvSpPr>
          <p:nvPr>
            <p:ph type="sldNum" sz="quarter" idx="12"/>
          </p:nvPr>
        </p:nvSpPr>
        <p:spPr/>
        <p:txBody>
          <a:bodyPr/>
          <a:lstStyle/>
          <a:p>
            <a:fld id="{5B74A92F-7A1D-42D5-8384-CA7CE0B09174}" type="slidenum">
              <a:rPr lang="en-US" smtClean="0"/>
              <a:t>22</a:t>
            </a:fld>
            <a:endParaRPr lang="en-US"/>
          </a:p>
        </p:txBody>
      </p:sp>
    </p:spTree>
    <p:extLst>
      <p:ext uri="{BB962C8B-B14F-4D97-AF65-F5344CB8AC3E}">
        <p14:creationId xmlns:p14="http://schemas.microsoft.com/office/powerpoint/2010/main" val="3012643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9FB3A7-9A17-4D25-BAED-13B6D33E4702}"/>
              </a:ext>
            </a:extLst>
          </p:cNvPr>
          <p:cNvSpPr>
            <a:spLocks noGrp="1"/>
          </p:cNvSpPr>
          <p:nvPr>
            <p:ph type="sldNum" sz="quarter" idx="12"/>
          </p:nvPr>
        </p:nvSpPr>
        <p:spPr/>
        <p:txBody>
          <a:bodyPr/>
          <a:lstStyle/>
          <a:p>
            <a:fld id="{4BBDA901-AC44-DA44-B86F-73C28EB4CF87}" type="slidenum">
              <a:rPr lang="en-GB" smtClean="0"/>
              <a:pPr/>
              <a:t>23</a:t>
            </a:fld>
            <a:endParaRPr lang="en-GB"/>
          </a:p>
        </p:txBody>
      </p:sp>
      <p:pic>
        <p:nvPicPr>
          <p:cNvPr id="5" name="Image 4">
            <a:extLst>
              <a:ext uri="{FF2B5EF4-FFF2-40B4-BE49-F238E27FC236}">
                <a16:creationId xmlns:a16="http://schemas.microsoft.com/office/drawing/2014/main" id="{49CA4C4F-8342-4534-B618-97AEE2A85DC0}"/>
              </a:ext>
            </a:extLst>
          </p:cNvPr>
          <p:cNvPicPr>
            <a:picLocks noChangeAspect="1"/>
          </p:cNvPicPr>
          <p:nvPr/>
        </p:nvPicPr>
        <p:blipFill>
          <a:blip r:embed="rId2"/>
          <a:stretch>
            <a:fillRect/>
          </a:stretch>
        </p:blipFill>
        <p:spPr>
          <a:xfrm>
            <a:off x="521339" y="1272615"/>
            <a:ext cx="5867739" cy="4215328"/>
          </a:xfrm>
          <a:prstGeom prst="rect">
            <a:avLst/>
          </a:prstGeom>
        </p:spPr>
      </p:pic>
      <p:sp>
        <p:nvSpPr>
          <p:cNvPr id="6" name="Titre 1">
            <a:extLst>
              <a:ext uri="{FF2B5EF4-FFF2-40B4-BE49-F238E27FC236}">
                <a16:creationId xmlns:a16="http://schemas.microsoft.com/office/drawing/2014/main" id="{02905D9B-152C-496D-8EE6-2AD17B12E59E}"/>
              </a:ext>
            </a:extLst>
          </p:cNvPr>
          <p:cNvSpPr txBox="1">
            <a:spLocks/>
          </p:cNvSpPr>
          <p:nvPr/>
        </p:nvSpPr>
        <p:spPr>
          <a:xfrm>
            <a:off x="0" y="7956"/>
            <a:ext cx="10972800" cy="1143000"/>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lang="en-US" sz="2800" b="1" kern="1200">
                <a:solidFill>
                  <a:schemeClr val="accent1"/>
                </a:solidFill>
                <a:latin typeface="Arial" panose="020B0604020202020204" pitchFamily="34" charset="0"/>
                <a:ea typeface="+mj-ea"/>
                <a:cs typeface="Arial" panose="020B0604020202020204" pitchFamily="34" charset="0"/>
              </a:defRPr>
            </a:lvl1pPr>
          </a:lstStyle>
          <a:p>
            <a:r>
              <a:rPr lang="fr-FR" sz="3733" dirty="0" err="1"/>
              <a:t>Core</a:t>
            </a:r>
            <a:r>
              <a:rPr lang="fr-FR" sz="3733" dirty="0"/>
              <a:t> Services vs. DDMS</a:t>
            </a:r>
          </a:p>
        </p:txBody>
      </p:sp>
      <p:pic>
        <p:nvPicPr>
          <p:cNvPr id="2" name="Image 1">
            <a:extLst>
              <a:ext uri="{FF2B5EF4-FFF2-40B4-BE49-F238E27FC236}">
                <a16:creationId xmlns:a16="http://schemas.microsoft.com/office/drawing/2014/main" id="{C39EF601-931F-4A47-ECB8-41417CA464FD}"/>
              </a:ext>
            </a:extLst>
          </p:cNvPr>
          <p:cNvPicPr>
            <a:picLocks noChangeAspect="1"/>
          </p:cNvPicPr>
          <p:nvPr/>
        </p:nvPicPr>
        <p:blipFill>
          <a:blip r:embed="rId3"/>
          <a:stretch>
            <a:fillRect/>
          </a:stretch>
        </p:blipFill>
        <p:spPr>
          <a:xfrm>
            <a:off x="5373033" y="4319451"/>
            <a:ext cx="852167" cy="1029155"/>
          </a:xfrm>
          <a:prstGeom prst="rect">
            <a:avLst/>
          </a:prstGeom>
        </p:spPr>
      </p:pic>
      <p:pic>
        <p:nvPicPr>
          <p:cNvPr id="14" name="Image 13">
            <a:extLst>
              <a:ext uri="{FF2B5EF4-FFF2-40B4-BE49-F238E27FC236}">
                <a16:creationId xmlns:a16="http://schemas.microsoft.com/office/drawing/2014/main" id="{592E95F3-7663-B0EB-A0E2-D8FBA14EBE5E}"/>
              </a:ext>
            </a:extLst>
          </p:cNvPr>
          <p:cNvPicPr>
            <a:picLocks noChangeAspect="1"/>
          </p:cNvPicPr>
          <p:nvPr/>
        </p:nvPicPr>
        <p:blipFill>
          <a:blip r:embed="rId4"/>
          <a:stretch>
            <a:fillRect/>
          </a:stretch>
        </p:blipFill>
        <p:spPr>
          <a:xfrm>
            <a:off x="8741132" y="3938166"/>
            <a:ext cx="2335760" cy="2820879"/>
          </a:xfrm>
          <a:prstGeom prst="rect">
            <a:avLst/>
          </a:prstGeom>
        </p:spPr>
      </p:pic>
      <p:pic>
        <p:nvPicPr>
          <p:cNvPr id="3" name="Image 2">
            <a:extLst>
              <a:ext uri="{FF2B5EF4-FFF2-40B4-BE49-F238E27FC236}">
                <a16:creationId xmlns:a16="http://schemas.microsoft.com/office/drawing/2014/main" id="{225637C2-01E8-0F98-7186-CC660F044E6D}"/>
              </a:ext>
            </a:extLst>
          </p:cNvPr>
          <p:cNvPicPr>
            <a:picLocks noChangeAspect="1"/>
          </p:cNvPicPr>
          <p:nvPr/>
        </p:nvPicPr>
        <p:blipFill rotWithShape="1">
          <a:blip r:embed="rId2"/>
          <a:srcRect l="-300" t="33081" r="72178" b="35295"/>
          <a:stretch/>
        </p:blipFill>
        <p:spPr>
          <a:xfrm>
            <a:off x="7747829" y="856379"/>
            <a:ext cx="4128447" cy="2941539"/>
          </a:xfrm>
          <a:prstGeom prst="rect">
            <a:avLst/>
          </a:prstGeom>
        </p:spPr>
      </p:pic>
      <p:sp>
        <p:nvSpPr>
          <p:cNvPr id="7" name="Rectangle : coins arrondis 6">
            <a:extLst>
              <a:ext uri="{FF2B5EF4-FFF2-40B4-BE49-F238E27FC236}">
                <a16:creationId xmlns:a16="http://schemas.microsoft.com/office/drawing/2014/main" id="{971155EB-AAC0-469C-B684-C428D8EE0B29}"/>
              </a:ext>
            </a:extLst>
          </p:cNvPr>
          <p:cNvSpPr/>
          <p:nvPr/>
        </p:nvSpPr>
        <p:spPr>
          <a:xfrm>
            <a:off x="10557123" y="2878144"/>
            <a:ext cx="1113539" cy="9197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67" dirty="0" err="1">
                <a:solidFill>
                  <a:schemeClr val="tx1"/>
                </a:solidFill>
              </a:rPr>
              <a:t>ParquetDataset</a:t>
            </a:r>
            <a:endParaRPr lang="fr-FR" sz="1867" dirty="0">
              <a:solidFill>
                <a:schemeClr val="tx1"/>
              </a:solidFill>
            </a:endParaRPr>
          </a:p>
        </p:txBody>
      </p:sp>
      <p:cxnSp>
        <p:nvCxnSpPr>
          <p:cNvPr id="9" name="Connecteur : en arc 8">
            <a:extLst>
              <a:ext uri="{FF2B5EF4-FFF2-40B4-BE49-F238E27FC236}">
                <a16:creationId xmlns:a16="http://schemas.microsoft.com/office/drawing/2014/main" id="{A905165B-5834-269B-8C3D-649DC95B8221}"/>
              </a:ext>
            </a:extLst>
          </p:cNvPr>
          <p:cNvCxnSpPr/>
          <p:nvPr/>
        </p:nvCxnSpPr>
        <p:spPr>
          <a:xfrm rot="5400000" flipH="1" flipV="1">
            <a:off x="9475489" y="4114349"/>
            <a:ext cx="2444417" cy="1577369"/>
          </a:xfrm>
          <a:prstGeom prst="curvedConnector3">
            <a:avLst>
              <a:gd name="adj1" fmla="val -700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064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9FB3A7-9A17-4D25-BAED-13B6D33E4702}"/>
              </a:ext>
            </a:extLst>
          </p:cNvPr>
          <p:cNvSpPr>
            <a:spLocks noGrp="1"/>
          </p:cNvSpPr>
          <p:nvPr>
            <p:ph type="sldNum" sz="quarter" idx="12"/>
          </p:nvPr>
        </p:nvSpPr>
        <p:spPr/>
        <p:txBody>
          <a:bodyPr/>
          <a:lstStyle/>
          <a:p>
            <a:fld id="{4BBDA901-AC44-DA44-B86F-73C28EB4CF87}" type="slidenum">
              <a:rPr lang="en-GB" smtClean="0"/>
              <a:pPr/>
              <a:t>24</a:t>
            </a:fld>
            <a:endParaRPr lang="en-GB"/>
          </a:p>
        </p:txBody>
      </p:sp>
      <p:pic>
        <p:nvPicPr>
          <p:cNvPr id="5" name="Image 4">
            <a:extLst>
              <a:ext uri="{FF2B5EF4-FFF2-40B4-BE49-F238E27FC236}">
                <a16:creationId xmlns:a16="http://schemas.microsoft.com/office/drawing/2014/main" id="{49CA4C4F-8342-4534-B618-97AEE2A85DC0}"/>
              </a:ext>
            </a:extLst>
          </p:cNvPr>
          <p:cNvPicPr>
            <a:picLocks noChangeAspect="1"/>
          </p:cNvPicPr>
          <p:nvPr/>
        </p:nvPicPr>
        <p:blipFill>
          <a:blip r:embed="rId2"/>
          <a:stretch>
            <a:fillRect/>
          </a:stretch>
        </p:blipFill>
        <p:spPr>
          <a:xfrm>
            <a:off x="521339" y="1272615"/>
            <a:ext cx="5867739" cy="4215328"/>
          </a:xfrm>
          <a:prstGeom prst="rect">
            <a:avLst/>
          </a:prstGeom>
        </p:spPr>
      </p:pic>
      <p:sp>
        <p:nvSpPr>
          <p:cNvPr id="6" name="Titre 1">
            <a:extLst>
              <a:ext uri="{FF2B5EF4-FFF2-40B4-BE49-F238E27FC236}">
                <a16:creationId xmlns:a16="http://schemas.microsoft.com/office/drawing/2014/main" id="{02905D9B-152C-496D-8EE6-2AD17B12E59E}"/>
              </a:ext>
            </a:extLst>
          </p:cNvPr>
          <p:cNvSpPr txBox="1">
            <a:spLocks/>
          </p:cNvSpPr>
          <p:nvPr/>
        </p:nvSpPr>
        <p:spPr>
          <a:xfrm>
            <a:off x="0" y="7956"/>
            <a:ext cx="10972800" cy="1143000"/>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lang="en-US" sz="2800" b="1" kern="1200">
                <a:solidFill>
                  <a:schemeClr val="accent1"/>
                </a:solidFill>
                <a:latin typeface="Arial" panose="020B0604020202020204" pitchFamily="34" charset="0"/>
                <a:ea typeface="+mj-ea"/>
                <a:cs typeface="Arial" panose="020B0604020202020204" pitchFamily="34" charset="0"/>
              </a:defRPr>
            </a:lvl1pPr>
          </a:lstStyle>
          <a:p>
            <a:r>
              <a:rPr lang="fr-FR" sz="3733" dirty="0" err="1"/>
              <a:t>Core</a:t>
            </a:r>
            <a:r>
              <a:rPr lang="fr-FR" sz="3733" dirty="0"/>
              <a:t> Services vs. DDMS</a:t>
            </a:r>
          </a:p>
        </p:txBody>
      </p:sp>
      <p:pic>
        <p:nvPicPr>
          <p:cNvPr id="13" name="Image 12">
            <a:extLst>
              <a:ext uri="{FF2B5EF4-FFF2-40B4-BE49-F238E27FC236}">
                <a16:creationId xmlns:a16="http://schemas.microsoft.com/office/drawing/2014/main" id="{35C0C055-A4D7-8CE1-9D4B-BCE2170997F8}"/>
              </a:ext>
            </a:extLst>
          </p:cNvPr>
          <p:cNvPicPr>
            <a:picLocks noChangeAspect="1"/>
          </p:cNvPicPr>
          <p:nvPr/>
        </p:nvPicPr>
        <p:blipFill>
          <a:blip r:embed="rId3"/>
          <a:stretch>
            <a:fillRect/>
          </a:stretch>
        </p:blipFill>
        <p:spPr>
          <a:xfrm>
            <a:off x="660677" y="4342674"/>
            <a:ext cx="881009" cy="1063988"/>
          </a:xfrm>
          <a:prstGeom prst="rect">
            <a:avLst/>
          </a:prstGeom>
        </p:spPr>
      </p:pic>
      <p:pic>
        <p:nvPicPr>
          <p:cNvPr id="23" name="Image 22">
            <a:extLst>
              <a:ext uri="{FF2B5EF4-FFF2-40B4-BE49-F238E27FC236}">
                <a16:creationId xmlns:a16="http://schemas.microsoft.com/office/drawing/2014/main" id="{5C2E84EF-EBC4-1002-588C-C520ED14051A}"/>
              </a:ext>
            </a:extLst>
          </p:cNvPr>
          <p:cNvPicPr>
            <a:picLocks noChangeAspect="1"/>
          </p:cNvPicPr>
          <p:nvPr/>
        </p:nvPicPr>
        <p:blipFill>
          <a:blip r:embed="rId4"/>
          <a:stretch>
            <a:fillRect/>
          </a:stretch>
        </p:blipFill>
        <p:spPr>
          <a:xfrm>
            <a:off x="1646188" y="3598166"/>
            <a:ext cx="443869" cy="368316"/>
          </a:xfrm>
          <a:prstGeom prst="rect">
            <a:avLst/>
          </a:prstGeom>
        </p:spPr>
      </p:pic>
    </p:spTree>
    <p:extLst>
      <p:ext uri="{BB962C8B-B14F-4D97-AF65-F5344CB8AC3E}">
        <p14:creationId xmlns:p14="http://schemas.microsoft.com/office/powerpoint/2010/main" val="252195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25</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a:xfrm>
            <a:off x="540174" y="2572217"/>
            <a:ext cx="10354567" cy="884079"/>
          </a:xfrm>
        </p:spPr>
        <p:txBody>
          <a:bodyPr>
            <a:normAutofit fontScale="90000"/>
          </a:bodyPr>
          <a:lstStyle/>
          <a:p>
            <a:r>
              <a:rPr lang="en-US" dirty="0"/>
              <a:t>OSDU Platform</a:t>
            </a:r>
            <a:br>
              <a:rPr lang="en-US" dirty="0"/>
            </a:br>
            <a:r>
              <a:rPr lang="en-US" dirty="0"/>
              <a:t>Catalog – Group Types</a:t>
            </a:r>
          </a:p>
        </p:txBody>
      </p:sp>
    </p:spTree>
    <p:extLst>
      <p:ext uri="{BB962C8B-B14F-4D97-AF65-F5344CB8AC3E}">
        <p14:creationId xmlns:p14="http://schemas.microsoft.com/office/powerpoint/2010/main" val="110459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26</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369332"/>
          </a:xfrm>
          <a:prstGeom prst="rect">
            <a:avLst/>
          </a:prstGeom>
          <a:noFill/>
        </p:spPr>
        <p:txBody>
          <a:bodyPr wrap="square" rtlCol="0">
            <a:spAutoFit/>
          </a:bodyPr>
          <a:lstStyle/>
          <a:p>
            <a:r>
              <a:rPr lang="en-US" dirty="0">
                <a:hlinkClick r:id="rId9"/>
              </a:rPr>
              <a:t>Demystifying Well Known Schema/Entity</a:t>
            </a:r>
            <a:endParaRPr lang="en-US" dirty="0"/>
          </a:p>
        </p:txBody>
      </p:sp>
    </p:spTree>
    <p:extLst>
      <p:ext uri="{BB962C8B-B14F-4D97-AF65-F5344CB8AC3E}">
        <p14:creationId xmlns:p14="http://schemas.microsoft.com/office/powerpoint/2010/main" val="335071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27</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5875020"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Tree>
    <p:extLst>
      <p:ext uri="{BB962C8B-B14F-4D97-AF65-F5344CB8AC3E}">
        <p14:creationId xmlns:p14="http://schemas.microsoft.com/office/powerpoint/2010/main" val="338853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D6B370-BA7A-78C0-FEA7-19DA068C498B}"/>
              </a:ext>
            </a:extLst>
          </p:cNvPr>
          <p:cNvSpPr>
            <a:spLocks noGrp="1"/>
          </p:cNvSpPr>
          <p:nvPr>
            <p:ph type="sldNum" sz="quarter" idx="12"/>
          </p:nvPr>
        </p:nvSpPr>
        <p:spPr/>
        <p:txBody>
          <a:bodyPr/>
          <a:lstStyle/>
          <a:p>
            <a:fld id="{4BBDA901-AC44-DA44-B86F-73C28EB4CF87}" type="slidenum">
              <a:rPr lang="en-GB" smtClean="0"/>
              <a:pPr/>
              <a:t>28</a:t>
            </a:fld>
            <a:endParaRPr lang="en-GB" dirty="0"/>
          </a:p>
        </p:txBody>
      </p:sp>
      <p:sp>
        <p:nvSpPr>
          <p:cNvPr id="6" name="TextBox 5">
            <a:extLst>
              <a:ext uri="{FF2B5EF4-FFF2-40B4-BE49-F238E27FC236}">
                <a16:creationId xmlns:a16="http://schemas.microsoft.com/office/drawing/2014/main" id="{B22B815C-E7D0-0E17-1DCE-FF8B5E573498}"/>
              </a:ext>
            </a:extLst>
          </p:cNvPr>
          <p:cNvSpPr txBox="1"/>
          <p:nvPr/>
        </p:nvSpPr>
        <p:spPr>
          <a:xfrm>
            <a:off x="4352017" y="1544577"/>
            <a:ext cx="2442117" cy="923330"/>
          </a:xfrm>
          <a:prstGeom prst="rect">
            <a:avLst/>
          </a:prstGeom>
          <a:solidFill>
            <a:schemeClr val="accent5">
              <a:lumMod val="20000"/>
              <a:lumOff val="80000"/>
            </a:schemeClr>
          </a:solidFill>
        </p:spPr>
        <p:txBody>
          <a:bodyPr wrap="square" rtlCol="0">
            <a:spAutoFit/>
          </a:bodyPr>
          <a:lstStyle/>
          <a:p>
            <a:r>
              <a:rPr lang="fr-FR" dirty="0"/>
              <a:t>Am I bridging to </a:t>
            </a:r>
            <a:r>
              <a:rPr lang="fr-FR" dirty="0" err="1"/>
              <a:t>any</a:t>
            </a:r>
            <a:r>
              <a:rPr lang="fr-FR" dirty="0"/>
              <a:t> </a:t>
            </a:r>
            <a:r>
              <a:rPr lang="fr-FR" dirty="0" err="1"/>
              <a:t>existing</a:t>
            </a:r>
            <a:r>
              <a:rPr lang="fr-FR" dirty="0"/>
              <a:t> content </a:t>
            </a:r>
            <a:r>
              <a:rPr lang="fr-FR" dirty="0" err="1"/>
              <a:t>storage</a:t>
            </a:r>
            <a:r>
              <a:rPr lang="fr-FR" dirty="0"/>
              <a:t> (file, </a:t>
            </a:r>
            <a:r>
              <a:rPr lang="fr-FR" dirty="0" err="1"/>
              <a:t>external</a:t>
            </a:r>
            <a:r>
              <a:rPr lang="fr-FR" dirty="0"/>
              <a:t> source,….)</a:t>
            </a:r>
          </a:p>
        </p:txBody>
      </p:sp>
      <p:sp>
        <p:nvSpPr>
          <p:cNvPr id="7" name="TextBox 6">
            <a:extLst>
              <a:ext uri="{FF2B5EF4-FFF2-40B4-BE49-F238E27FC236}">
                <a16:creationId xmlns:a16="http://schemas.microsoft.com/office/drawing/2014/main" id="{448D22BB-D4CA-B8FC-A791-6BD3203580A9}"/>
              </a:ext>
            </a:extLst>
          </p:cNvPr>
          <p:cNvSpPr txBox="1"/>
          <p:nvPr/>
        </p:nvSpPr>
        <p:spPr>
          <a:xfrm>
            <a:off x="4357424" y="2751525"/>
            <a:ext cx="2442117" cy="646331"/>
          </a:xfrm>
          <a:prstGeom prst="rect">
            <a:avLst/>
          </a:prstGeom>
          <a:solidFill>
            <a:schemeClr val="accent5">
              <a:lumMod val="20000"/>
              <a:lumOff val="80000"/>
            </a:schemeClr>
          </a:solidFill>
        </p:spPr>
        <p:txBody>
          <a:bodyPr wrap="square" rtlCol="0">
            <a:spAutoFit/>
          </a:bodyPr>
          <a:lstStyle/>
          <a:p>
            <a:r>
              <a:rPr lang="fr-FR" dirty="0"/>
              <a:t>Am I </a:t>
            </a:r>
            <a:r>
              <a:rPr lang="fr-FR" dirty="0" err="1"/>
              <a:t>defining</a:t>
            </a:r>
            <a:r>
              <a:rPr lang="fr-FR" dirty="0"/>
              <a:t> a tangible, </a:t>
            </a:r>
            <a:r>
              <a:rPr lang="fr-FR" dirty="0" err="1"/>
              <a:t>concrete</a:t>
            </a:r>
            <a:r>
              <a:rPr lang="fr-FR" dirty="0"/>
              <a:t> </a:t>
            </a:r>
            <a:r>
              <a:rPr lang="fr-FR" dirty="0" err="1"/>
              <a:t>object</a:t>
            </a:r>
            <a:r>
              <a:rPr lang="fr-FR" dirty="0"/>
              <a:t> ?</a:t>
            </a:r>
          </a:p>
        </p:txBody>
      </p:sp>
      <p:sp>
        <p:nvSpPr>
          <p:cNvPr id="9" name="TextBox 8">
            <a:extLst>
              <a:ext uri="{FF2B5EF4-FFF2-40B4-BE49-F238E27FC236}">
                <a16:creationId xmlns:a16="http://schemas.microsoft.com/office/drawing/2014/main" id="{79222FDB-7658-3FEF-DB2E-74728D310CC5}"/>
              </a:ext>
            </a:extLst>
          </p:cNvPr>
          <p:cNvSpPr txBox="1"/>
          <p:nvPr/>
        </p:nvSpPr>
        <p:spPr>
          <a:xfrm>
            <a:off x="3897463" y="4949920"/>
            <a:ext cx="3351223" cy="646331"/>
          </a:xfrm>
          <a:prstGeom prst="rect">
            <a:avLst/>
          </a:prstGeom>
          <a:solidFill>
            <a:schemeClr val="accent5">
              <a:lumMod val="20000"/>
              <a:lumOff val="80000"/>
            </a:schemeClr>
          </a:solidFill>
        </p:spPr>
        <p:txBody>
          <a:bodyPr wrap="square" rtlCol="0">
            <a:spAutoFit/>
          </a:bodyPr>
          <a:lstStyle/>
          <a:p>
            <a:r>
              <a:rPr lang="fr-FR" dirty="0"/>
              <a:t>Am i </a:t>
            </a:r>
            <a:r>
              <a:rPr lang="fr-FR" dirty="0" err="1"/>
              <a:t>dealing</a:t>
            </a:r>
            <a:r>
              <a:rPr lang="fr-FR" dirty="0"/>
              <a:t> </a:t>
            </a:r>
            <a:r>
              <a:rPr lang="fr-FR" dirty="0" err="1"/>
              <a:t>with</a:t>
            </a:r>
            <a:r>
              <a:rPr lang="fr-FR" dirty="0"/>
              <a:t> </a:t>
            </a:r>
            <a:r>
              <a:rPr lang="fr-FR" dirty="0" err="1"/>
              <a:t>measurements</a:t>
            </a:r>
            <a:r>
              <a:rPr lang="fr-FR" dirty="0"/>
              <a:t>, computations, </a:t>
            </a:r>
            <a:r>
              <a:rPr lang="fr-FR" dirty="0" err="1"/>
              <a:t>interpretations</a:t>
            </a:r>
            <a:r>
              <a:rPr lang="fr-FR" dirty="0"/>
              <a:t> ?</a:t>
            </a:r>
          </a:p>
        </p:txBody>
      </p:sp>
      <p:sp>
        <p:nvSpPr>
          <p:cNvPr id="10" name="TextBox 9">
            <a:extLst>
              <a:ext uri="{FF2B5EF4-FFF2-40B4-BE49-F238E27FC236}">
                <a16:creationId xmlns:a16="http://schemas.microsoft.com/office/drawing/2014/main" id="{EB119BBA-15A7-A41B-D130-3E20910B9302}"/>
              </a:ext>
            </a:extLst>
          </p:cNvPr>
          <p:cNvSpPr txBox="1"/>
          <p:nvPr/>
        </p:nvSpPr>
        <p:spPr>
          <a:xfrm>
            <a:off x="4352017" y="5957705"/>
            <a:ext cx="2442117" cy="923330"/>
          </a:xfrm>
          <a:prstGeom prst="rect">
            <a:avLst/>
          </a:prstGeom>
          <a:solidFill>
            <a:schemeClr val="accent5">
              <a:lumMod val="20000"/>
              <a:lumOff val="80000"/>
            </a:schemeClr>
          </a:solidFill>
        </p:spPr>
        <p:txBody>
          <a:bodyPr wrap="square" rtlCol="0">
            <a:spAutoFit/>
          </a:bodyPr>
          <a:lstStyle/>
          <a:p>
            <a:r>
              <a:rPr lang="fr-FR" dirty="0" err="1"/>
              <a:t>What</a:t>
            </a:r>
            <a:r>
              <a:rPr lang="fr-FR" dirty="0"/>
              <a:t> </a:t>
            </a:r>
            <a:r>
              <a:rPr lang="fr-FR" dirty="0" err="1"/>
              <a:t>level</a:t>
            </a:r>
            <a:r>
              <a:rPr lang="fr-FR" dirty="0"/>
              <a:t> of </a:t>
            </a:r>
            <a:r>
              <a:rPr lang="fr-FR" dirty="0" err="1"/>
              <a:t>complexity</a:t>
            </a:r>
            <a:r>
              <a:rPr lang="fr-FR" dirty="0"/>
              <a:t> the model </a:t>
            </a:r>
            <a:r>
              <a:rPr lang="fr-FR" dirty="0" err="1"/>
              <a:t>seems</a:t>
            </a:r>
            <a:r>
              <a:rPr lang="fr-FR" dirty="0"/>
              <a:t> to follow ?</a:t>
            </a:r>
          </a:p>
        </p:txBody>
      </p:sp>
      <p:cxnSp>
        <p:nvCxnSpPr>
          <p:cNvPr id="12" name="Straight Arrow Connector 11">
            <a:extLst>
              <a:ext uri="{FF2B5EF4-FFF2-40B4-BE49-F238E27FC236}">
                <a16:creationId xmlns:a16="http://schemas.microsoft.com/office/drawing/2014/main" id="{E630C0EE-3FBE-86B5-5C7A-01F04CFF87DD}"/>
              </a:ext>
            </a:extLst>
          </p:cNvPr>
          <p:cNvCxnSpPr>
            <a:cxnSpLocks/>
            <a:stCxn id="6" idx="1"/>
            <a:endCxn id="21" idx="3"/>
          </p:cNvCxnSpPr>
          <p:nvPr/>
        </p:nvCxnSpPr>
        <p:spPr>
          <a:xfrm flipH="1">
            <a:off x="2763587" y="2006242"/>
            <a:ext cx="1588430" cy="9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154C0DF-857A-BBE2-A6C5-30A921D27C81}"/>
              </a:ext>
            </a:extLst>
          </p:cNvPr>
          <p:cNvSpPr txBox="1"/>
          <p:nvPr/>
        </p:nvSpPr>
        <p:spPr>
          <a:xfrm>
            <a:off x="4352017" y="369508"/>
            <a:ext cx="2442117" cy="923330"/>
          </a:xfrm>
          <a:prstGeom prst="rect">
            <a:avLst/>
          </a:prstGeom>
          <a:solidFill>
            <a:schemeClr val="accent5">
              <a:lumMod val="20000"/>
              <a:lumOff val="80000"/>
            </a:schemeClr>
          </a:solidFill>
        </p:spPr>
        <p:txBody>
          <a:bodyPr wrap="square" rtlCol="0">
            <a:spAutoFit/>
          </a:bodyPr>
          <a:lstStyle/>
          <a:p>
            <a:r>
              <a:rPr lang="fr-FR" dirty="0"/>
              <a:t>Am I </a:t>
            </a:r>
            <a:r>
              <a:rPr lang="fr-FR" dirty="0" err="1"/>
              <a:t>aiming</a:t>
            </a:r>
            <a:r>
              <a:rPr lang="fr-FR" dirty="0"/>
              <a:t> to </a:t>
            </a:r>
            <a:r>
              <a:rPr lang="fr-FR" dirty="0" err="1"/>
              <a:t>define</a:t>
            </a:r>
            <a:r>
              <a:rPr lang="fr-FR" dirty="0"/>
              <a:t> </a:t>
            </a:r>
            <a:r>
              <a:rPr lang="fr-FR" dirty="0" err="1"/>
              <a:t>object</a:t>
            </a:r>
            <a:r>
              <a:rPr lang="fr-FR" dirty="0"/>
              <a:t> OR List of Values Container</a:t>
            </a:r>
          </a:p>
        </p:txBody>
      </p:sp>
      <p:cxnSp>
        <p:nvCxnSpPr>
          <p:cNvPr id="14" name="Straight Arrow Connector 13">
            <a:extLst>
              <a:ext uri="{FF2B5EF4-FFF2-40B4-BE49-F238E27FC236}">
                <a16:creationId xmlns:a16="http://schemas.microsoft.com/office/drawing/2014/main" id="{09431096-7BC3-44B4-41F6-69D1956F2FB5}"/>
              </a:ext>
            </a:extLst>
          </p:cNvPr>
          <p:cNvCxnSpPr>
            <a:cxnSpLocks/>
            <a:stCxn id="13" idx="3"/>
          </p:cNvCxnSpPr>
          <p:nvPr/>
        </p:nvCxnSpPr>
        <p:spPr>
          <a:xfrm>
            <a:off x="6794134" y="831173"/>
            <a:ext cx="962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07EB9644-6698-F975-C086-3E02D12634DF}"/>
              </a:ext>
            </a:extLst>
          </p:cNvPr>
          <p:cNvSpPr/>
          <p:nvPr/>
        </p:nvSpPr>
        <p:spPr>
          <a:xfrm>
            <a:off x="7756631" y="544945"/>
            <a:ext cx="2763587" cy="4433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Reference-Data</a:t>
            </a:r>
          </a:p>
        </p:txBody>
      </p:sp>
      <p:cxnSp>
        <p:nvCxnSpPr>
          <p:cNvPr id="18" name="Straight Arrow Connector 17">
            <a:extLst>
              <a:ext uri="{FF2B5EF4-FFF2-40B4-BE49-F238E27FC236}">
                <a16:creationId xmlns:a16="http://schemas.microsoft.com/office/drawing/2014/main" id="{781DC5CC-334A-5C93-105B-B04C9450CBDC}"/>
              </a:ext>
            </a:extLst>
          </p:cNvPr>
          <p:cNvCxnSpPr>
            <a:cxnSpLocks/>
            <a:stCxn id="13" idx="2"/>
            <a:endCxn id="6" idx="0"/>
          </p:cNvCxnSpPr>
          <p:nvPr/>
        </p:nvCxnSpPr>
        <p:spPr>
          <a:xfrm>
            <a:off x="5573076" y="1292838"/>
            <a:ext cx="0" cy="2517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Rounded Corners 20">
            <a:extLst>
              <a:ext uri="{FF2B5EF4-FFF2-40B4-BE49-F238E27FC236}">
                <a16:creationId xmlns:a16="http://schemas.microsoft.com/office/drawing/2014/main" id="{A0E1C41B-C66D-B839-2492-8BEB69166B22}"/>
              </a:ext>
            </a:extLst>
          </p:cNvPr>
          <p:cNvSpPr/>
          <p:nvPr/>
        </p:nvSpPr>
        <p:spPr>
          <a:xfrm>
            <a:off x="0" y="1813961"/>
            <a:ext cx="2763587" cy="4030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Work-Product-Component</a:t>
            </a:r>
          </a:p>
        </p:txBody>
      </p:sp>
      <p:cxnSp>
        <p:nvCxnSpPr>
          <p:cNvPr id="26" name="Straight Arrow Connector 25">
            <a:extLst>
              <a:ext uri="{FF2B5EF4-FFF2-40B4-BE49-F238E27FC236}">
                <a16:creationId xmlns:a16="http://schemas.microsoft.com/office/drawing/2014/main" id="{3A092102-6D2F-D299-6EB6-1FF123251091}"/>
              </a:ext>
            </a:extLst>
          </p:cNvPr>
          <p:cNvCxnSpPr>
            <a:cxnSpLocks/>
            <a:stCxn id="6" idx="2"/>
            <a:endCxn id="7" idx="0"/>
          </p:cNvCxnSpPr>
          <p:nvPr/>
        </p:nvCxnSpPr>
        <p:spPr>
          <a:xfrm>
            <a:off x="5573076" y="2467907"/>
            <a:ext cx="5407" cy="283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6E24369F-A724-7F21-B47A-EE24179382C5}"/>
              </a:ext>
            </a:extLst>
          </p:cNvPr>
          <p:cNvSpPr/>
          <p:nvPr/>
        </p:nvSpPr>
        <p:spPr>
          <a:xfrm>
            <a:off x="7756629" y="2869565"/>
            <a:ext cx="2763587" cy="4030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Master-data</a:t>
            </a:r>
          </a:p>
        </p:txBody>
      </p:sp>
      <p:cxnSp>
        <p:nvCxnSpPr>
          <p:cNvPr id="30" name="Straight Arrow Connector 29">
            <a:extLst>
              <a:ext uri="{FF2B5EF4-FFF2-40B4-BE49-F238E27FC236}">
                <a16:creationId xmlns:a16="http://schemas.microsoft.com/office/drawing/2014/main" id="{874AE8B7-9E9B-EE89-0409-216D29F3D48B}"/>
              </a:ext>
            </a:extLst>
          </p:cNvPr>
          <p:cNvCxnSpPr>
            <a:cxnSpLocks/>
            <a:stCxn id="7" idx="3"/>
            <a:endCxn id="29" idx="1"/>
          </p:cNvCxnSpPr>
          <p:nvPr/>
        </p:nvCxnSpPr>
        <p:spPr>
          <a:xfrm flipV="1">
            <a:off x="6799541" y="3071082"/>
            <a:ext cx="957088" cy="3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E23DFF0-96B6-4085-A64A-1E62A2D8DF93}"/>
              </a:ext>
            </a:extLst>
          </p:cNvPr>
          <p:cNvCxnSpPr>
            <a:cxnSpLocks/>
            <a:stCxn id="7" idx="2"/>
          </p:cNvCxnSpPr>
          <p:nvPr/>
        </p:nvCxnSpPr>
        <p:spPr>
          <a:xfrm flipH="1">
            <a:off x="5573076" y="3397856"/>
            <a:ext cx="5407" cy="450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E0A4735-E91A-4FAA-C590-C4DD39A8A0A9}"/>
              </a:ext>
            </a:extLst>
          </p:cNvPr>
          <p:cNvCxnSpPr>
            <a:cxnSpLocks/>
            <a:endCxn id="29" idx="2"/>
          </p:cNvCxnSpPr>
          <p:nvPr/>
        </p:nvCxnSpPr>
        <p:spPr>
          <a:xfrm flipV="1">
            <a:off x="9138422" y="3272599"/>
            <a:ext cx="1" cy="3177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B800FFB-3CEA-6BB7-4DEB-CC291C30E3F1}"/>
              </a:ext>
            </a:extLst>
          </p:cNvPr>
          <p:cNvCxnSpPr>
            <a:cxnSpLocks/>
            <a:endCxn id="21" idx="2"/>
          </p:cNvCxnSpPr>
          <p:nvPr/>
        </p:nvCxnSpPr>
        <p:spPr>
          <a:xfrm flipV="1">
            <a:off x="1381794" y="2216995"/>
            <a:ext cx="0" cy="4165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930824D-A2B4-BF36-4A49-7BE35656CE7F}"/>
              </a:ext>
            </a:extLst>
          </p:cNvPr>
          <p:cNvSpPr txBox="1"/>
          <p:nvPr/>
        </p:nvSpPr>
        <p:spPr>
          <a:xfrm>
            <a:off x="4352017" y="1538571"/>
            <a:ext cx="2442117" cy="923330"/>
          </a:xfrm>
          <a:prstGeom prst="rect">
            <a:avLst/>
          </a:prstGeom>
          <a:solidFill>
            <a:schemeClr val="accent5">
              <a:lumMod val="20000"/>
              <a:lumOff val="80000"/>
            </a:schemeClr>
          </a:solidFill>
        </p:spPr>
        <p:txBody>
          <a:bodyPr wrap="square" rtlCol="0">
            <a:spAutoFit/>
          </a:bodyPr>
          <a:lstStyle/>
          <a:p>
            <a:r>
              <a:rPr lang="fr-FR" dirty="0"/>
              <a:t>Am I bridging to </a:t>
            </a:r>
            <a:r>
              <a:rPr lang="fr-FR" dirty="0" err="1"/>
              <a:t>any</a:t>
            </a:r>
            <a:r>
              <a:rPr lang="fr-FR" dirty="0"/>
              <a:t> </a:t>
            </a:r>
            <a:r>
              <a:rPr lang="fr-FR" dirty="0" err="1"/>
              <a:t>existing</a:t>
            </a:r>
            <a:r>
              <a:rPr lang="fr-FR" dirty="0"/>
              <a:t> content </a:t>
            </a:r>
            <a:r>
              <a:rPr lang="fr-FR" dirty="0" err="1"/>
              <a:t>storage</a:t>
            </a:r>
            <a:r>
              <a:rPr lang="fr-FR" dirty="0"/>
              <a:t> (file, </a:t>
            </a:r>
            <a:r>
              <a:rPr lang="fr-FR" dirty="0" err="1"/>
              <a:t>external</a:t>
            </a:r>
            <a:r>
              <a:rPr lang="fr-FR" dirty="0"/>
              <a:t> source,….)</a:t>
            </a:r>
          </a:p>
        </p:txBody>
      </p:sp>
      <p:sp>
        <p:nvSpPr>
          <p:cNvPr id="50" name="TextBox 49">
            <a:extLst>
              <a:ext uri="{FF2B5EF4-FFF2-40B4-BE49-F238E27FC236}">
                <a16:creationId xmlns:a16="http://schemas.microsoft.com/office/drawing/2014/main" id="{06B725E7-9E4F-9845-B85B-7D7399AAADB0}"/>
              </a:ext>
            </a:extLst>
          </p:cNvPr>
          <p:cNvSpPr txBox="1"/>
          <p:nvPr/>
        </p:nvSpPr>
        <p:spPr>
          <a:xfrm>
            <a:off x="4357424" y="2745519"/>
            <a:ext cx="2442117" cy="646331"/>
          </a:xfrm>
          <a:prstGeom prst="rect">
            <a:avLst/>
          </a:prstGeom>
          <a:solidFill>
            <a:schemeClr val="accent5">
              <a:lumMod val="20000"/>
              <a:lumOff val="80000"/>
            </a:schemeClr>
          </a:solidFill>
        </p:spPr>
        <p:txBody>
          <a:bodyPr wrap="square" rtlCol="0">
            <a:spAutoFit/>
          </a:bodyPr>
          <a:lstStyle/>
          <a:p>
            <a:r>
              <a:rPr lang="fr-FR" dirty="0"/>
              <a:t>Am I </a:t>
            </a:r>
            <a:r>
              <a:rPr lang="fr-FR" dirty="0" err="1"/>
              <a:t>defining</a:t>
            </a:r>
            <a:r>
              <a:rPr lang="fr-FR" dirty="0"/>
              <a:t> a tangible, </a:t>
            </a:r>
            <a:r>
              <a:rPr lang="fr-FR" dirty="0" err="1"/>
              <a:t>concrete</a:t>
            </a:r>
            <a:r>
              <a:rPr lang="fr-FR" dirty="0"/>
              <a:t> </a:t>
            </a:r>
            <a:r>
              <a:rPr lang="fr-FR" dirty="0" err="1"/>
              <a:t>object</a:t>
            </a:r>
            <a:r>
              <a:rPr lang="fr-FR" dirty="0"/>
              <a:t> ?</a:t>
            </a:r>
          </a:p>
        </p:txBody>
      </p:sp>
      <p:sp>
        <p:nvSpPr>
          <p:cNvPr id="51" name="TextBox 50">
            <a:extLst>
              <a:ext uri="{FF2B5EF4-FFF2-40B4-BE49-F238E27FC236}">
                <a16:creationId xmlns:a16="http://schemas.microsoft.com/office/drawing/2014/main" id="{CFD7648B-BDF4-32D8-5235-38DAC6518111}"/>
              </a:ext>
            </a:extLst>
          </p:cNvPr>
          <p:cNvSpPr txBox="1"/>
          <p:nvPr/>
        </p:nvSpPr>
        <p:spPr>
          <a:xfrm>
            <a:off x="4352017" y="3676555"/>
            <a:ext cx="2442117" cy="923330"/>
          </a:xfrm>
          <a:prstGeom prst="rect">
            <a:avLst/>
          </a:prstGeom>
          <a:solidFill>
            <a:schemeClr val="accent5">
              <a:lumMod val="20000"/>
              <a:lumOff val="80000"/>
            </a:schemeClr>
          </a:solidFill>
        </p:spPr>
        <p:txBody>
          <a:bodyPr wrap="square" rtlCol="0">
            <a:spAutoFit/>
          </a:bodyPr>
          <a:lstStyle/>
          <a:p>
            <a:r>
              <a:rPr lang="fr-FR" dirty="0" err="1"/>
              <a:t>What</a:t>
            </a:r>
            <a:r>
              <a:rPr lang="fr-FR" dirty="0"/>
              <a:t> </a:t>
            </a:r>
            <a:r>
              <a:rPr lang="fr-FR" dirty="0" err="1"/>
              <a:t>kind</a:t>
            </a:r>
            <a:r>
              <a:rPr lang="fr-FR" dirty="0"/>
              <a:t> of </a:t>
            </a:r>
            <a:r>
              <a:rPr lang="fr-FR" dirty="0" err="1"/>
              <a:t>lifecycle</a:t>
            </a:r>
            <a:r>
              <a:rPr lang="fr-FR" dirty="0"/>
              <a:t> the </a:t>
            </a:r>
            <a:r>
              <a:rPr lang="fr-FR" dirty="0" err="1"/>
              <a:t>object</a:t>
            </a:r>
            <a:r>
              <a:rPr lang="fr-FR" dirty="0"/>
              <a:t> </a:t>
            </a:r>
            <a:r>
              <a:rPr lang="fr-FR" dirty="0" err="1"/>
              <a:t>I’m</a:t>
            </a:r>
            <a:r>
              <a:rPr lang="fr-FR" dirty="0"/>
              <a:t> </a:t>
            </a:r>
            <a:r>
              <a:rPr lang="fr-FR" dirty="0" err="1"/>
              <a:t>defining</a:t>
            </a:r>
            <a:r>
              <a:rPr lang="fr-FR" dirty="0"/>
              <a:t> </a:t>
            </a:r>
            <a:r>
              <a:rPr lang="fr-FR" dirty="0" err="1"/>
              <a:t>is</a:t>
            </a:r>
            <a:r>
              <a:rPr lang="fr-FR" dirty="0"/>
              <a:t> </a:t>
            </a:r>
            <a:r>
              <a:rPr lang="fr-FR" dirty="0" err="1"/>
              <a:t>having</a:t>
            </a:r>
            <a:endParaRPr lang="fr-FR" dirty="0"/>
          </a:p>
        </p:txBody>
      </p:sp>
      <p:cxnSp>
        <p:nvCxnSpPr>
          <p:cNvPr id="52" name="Straight Arrow Connector 51">
            <a:extLst>
              <a:ext uri="{FF2B5EF4-FFF2-40B4-BE49-F238E27FC236}">
                <a16:creationId xmlns:a16="http://schemas.microsoft.com/office/drawing/2014/main" id="{913DF858-DBF9-8460-E1B8-837986DBD6AA}"/>
              </a:ext>
            </a:extLst>
          </p:cNvPr>
          <p:cNvCxnSpPr>
            <a:cxnSpLocks/>
            <a:stCxn id="49" idx="2"/>
            <a:endCxn id="50" idx="0"/>
          </p:cNvCxnSpPr>
          <p:nvPr/>
        </p:nvCxnSpPr>
        <p:spPr>
          <a:xfrm>
            <a:off x="5573076" y="2461901"/>
            <a:ext cx="5407" cy="283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D349A154-CF74-4D95-DB6D-ECD7488A7306}"/>
              </a:ext>
            </a:extLst>
          </p:cNvPr>
          <p:cNvCxnSpPr>
            <a:cxnSpLocks/>
            <a:stCxn id="50" idx="2"/>
            <a:endCxn id="51" idx="0"/>
          </p:cNvCxnSpPr>
          <p:nvPr/>
        </p:nvCxnSpPr>
        <p:spPr>
          <a:xfrm flipH="1">
            <a:off x="5573076" y="3391850"/>
            <a:ext cx="5407" cy="284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5725898-2D2A-EABE-B78B-138F65A002BB}"/>
              </a:ext>
            </a:extLst>
          </p:cNvPr>
          <p:cNvCxnSpPr>
            <a:cxnSpLocks/>
            <a:stCxn id="51" idx="1"/>
          </p:cNvCxnSpPr>
          <p:nvPr/>
        </p:nvCxnSpPr>
        <p:spPr>
          <a:xfrm flipH="1">
            <a:off x="1354677" y="4138220"/>
            <a:ext cx="2997340"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BA32CA3-2198-9A93-CB94-5541605F4B0C}"/>
              </a:ext>
            </a:extLst>
          </p:cNvPr>
          <p:cNvCxnSpPr>
            <a:cxnSpLocks/>
          </p:cNvCxnSpPr>
          <p:nvPr/>
        </p:nvCxnSpPr>
        <p:spPr>
          <a:xfrm flipH="1">
            <a:off x="6794134" y="4138220"/>
            <a:ext cx="2344289"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9ADC7C8A-F626-6D73-9CBC-76418B1BF156}"/>
              </a:ext>
            </a:extLst>
          </p:cNvPr>
          <p:cNvCxnSpPr>
            <a:cxnSpLocks/>
            <a:endCxn id="9" idx="0"/>
          </p:cNvCxnSpPr>
          <p:nvPr/>
        </p:nvCxnSpPr>
        <p:spPr>
          <a:xfrm>
            <a:off x="5573074" y="4606504"/>
            <a:ext cx="1" cy="3434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52A4BED-6252-8FEF-BC15-813C85B160E0}"/>
              </a:ext>
            </a:extLst>
          </p:cNvPr>
          <p:cNvCxnSpPr>
            <a:cxnSpLocks/>
          </p:cNvCxnSpPr>
          <p:nvPr/>
        </p:nvCxnSpPr>
        <p:spPr>
          <a:xfrm>
            <a:off x="5573074" y="5589911"/>
            <a:ext cx="1" cy="3434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CFC70C9-6980-A1A4-A11B-A0D17FD5E9F1}"/>
              </a:ext>
            </a:extLst>
          </p:cNvPr>
          <p:cNvCxnSpPr>
            <a:cxnSpLocks/>
          </p:cNvCxnSpPr>
          <p:nvPr/>
        </p:nvCxnSpPr>
        <p:spPr>
          <a:xfrm flipH="1">
            <a:off x="6794133" y="6450058"/>
            <a:ext cx="2344289"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7BFC05-DC24-AE94-C747-B1399FA87172}"/>
              </a:ext>
            </a:extLst>
          </p:cNvPr>
          <p:cNvCxnSpPr>
            <a:cxnSpLocks/>
            <a:stCxn id="10" idx="1"/>
          </p:cNvCxnSpPr>
          <p:nvPr/>
        </p:nvCxnSpPr>
        <p:spPr>
          <a:xfrm flipH="1">
            <a:off x="1354677" y="6419370"/>
            <a:ext cx="2997340"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BC21D967-5575-9222-B2D3-8B92F5DA8316}"/>
              </a:ext>
            </a:extLst>
          </p:cNvPr>
          <p:cNvCxnSpPr>
            <a:cxnSpLocks/>
            <a:stCxn id="9" idx="1"/>
          </p:cNvCxnSpPr>
          <p:nvPr/>
        </p:nvCxnSpPr>
        <p:spPr>
          <a:xfrm flipH="1">
            <a:off x="1354677" y="5273086"/>
            <a:ext cx="2542786"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23DA80BD-12F6-0AFA-EA04-2EEB6C9A6112}"/>
              </a:ext>
            </a:extLst>
          </p:cNvPr>
          <p:cNvSpPr txBox="1"/>
          <p:nvPr/>
        </p:nvSpPr>
        <p:spPr>
          <a:xfrm>
            <a:off x="6905297" y="533238"/>
            <a:ext cx="1408386" cy="369332"/>
          </a:xfrm>
          <a:prstGeom prst="rect">
            <a:avLst/>
          </a:prstGeom>
          <a:noFill/>
        </p:spPr>
        <p:txBody>
          <a:bodyPr wrap="square" rtlCol="0">
            <a:spAutoFit/>
          </a:bodyPr>
          <a:lstStyle/>
          <a:p>
            <a:r>
              <a:rPr lang="fr-FR" dirty="0" err="1"/>
              <a:t>Lists</a:t>
            </a:r>
            <a:endParaRPr lang="fr-FR" dirty="0"/>
          </a:p>
        </p:txBody>
      </p:sp>
      <p:sp>
        <p:nvSpPr>
          <p:cNvPr id="79" name="TextBox 78">
            <a:extLst>
              <a:ext uri="{FF2B5EF4-FFF2-40B4-BE49-F238E27FC236}">
                <a16:creationId xmlns:a16="http://schemas.microsoft.com/office/drawing/2014/main" id="{9A97D003-1A05-5364-F0D4-32663D27C53A}"/>
              </a:ext>
            </a:extLst>
          </p:cNvPr>
          <p:cNvSpPr txBox="1"/>
          <p:nvPr/>
        </p:nvSpPr>
        <p:spPr>
          <a:xfrm>
            <a:off x="5520523" y="1249668"/>
            <a:ext cx="2088967" cy="369332"/>
          </a:xfrm>
          <a:prstGeom prst="rect">
            <a:avLst/>
          </a:prstGeom>
          <a:noFill/>
        </p:spPr>
        <p:txBody>
          <a:bodyPr wrap="square" rtlCol="0">
            <a:spAutoFit/>
          </a:bodyPr>
          <a:lstStyle/>
          <a:p>
            <a:r>
              <a:rPr lang="fr-FR" dirty="0"/>
              <a:t>Business Object</a:t>
            </a:r>
          </a:p>
        </p:txBody>
      </p:sp>
      <p:sp>
        <p:nvSpPr>
          <p:cNvPr id="80" name="TextBox 79">
            <a:extLst>
              <a:ext uri="{FF2B5EF4-FFF2-40B4-BE49-F238E27FC236}">
                <a16:creationId xmlns:a16="http://schemas.microsoft.com/office/drawing/2014/main" id="{A85EFC9F-858F-FF9F-4336-A4C10E85CBB5}"/>
              </a:ext>
            </a:extLst>
          </p:cNvPr>
          <p:cNvSpPr txBox="1"/>
          <p:nvPr/>
        </p:nvSpPr>
        <p:spPr>
          <a:xfrm>
            <a:off x="2889834" y="1676663"/>
            <a:ext cx="646827" cy="369332"/>
          </a:xfrm>
          <a:prstGeom prst="rect">
            <a:avLst/>
          </a:prstGeom>
          <a:noFill/>
        </p:spPr>
        <p:txBody>
          <a:bodyPr wrap="square" rtlCol="0">
            <a:spAutoFit/>
          </a:bodyPr>
          <a:lstStyle/>
          <a:p>
            <a:r>
              <a:rPr lang="fr-FR" dirty="0"/>
              <a:t>YES</a:t>
            </a:r>
          </a:p>
        </p:txBody>
      </p:sp>
      <p:sp>
        <p:nvSpPr>
          <p:cNvPr id="81" name="TextBox 80">
            <a:extLst>
              <a:ext uri="{FF2B5EF4-FFF2-40B4-BE49-F238E27FC236}">
                <a16:creationId xmlns:a16="http://schemas.microsoft.com/office/drawing/2014/main" id="{9D8F183F-848F-2282-9808-54D8A0ED8FD6}"/>
              </a:ext>
            </a:extLst>
          </p:cNvPr>
          <p:cNvSpPr txBox="1"/>
          <p:nvPr/>
        </p:nvSpPr>
        <p:spPr>
          <a:xfrm>
            <a:off x="5093719" y="2409541"/>
            <a:ext cx="2809490" cy="369332"/>
          </a:xfrm>
          <a:prstGeom prst="rect">
            <a:avLst/>
          </a:prstGeom>
          <a:noFill/>
        </p:spPr>
        <p:txBody>
          <a:bodyPr wrap="square" rtlCol="0">
            <a:spAutoFit/>
          </a:bodyPr>
          <a:lstStyle/>
          <a:p>
            <a:r>
              <a:rPr lang="fr-FR" dirty="0"/>
              <a:t>No    Self Standing </a:t>
            </a:r>
            <a:r>
              <a:rPr lang="fr-FR" dirty="0" err="1"/>
              <a:t>Entity</a:t>
            </a:r>
            <a:endParaRPr lang="fr-FR" dirty="0"/>
          </a:p>
        </p:txBody>
      </p:sp>
      <p:sp>
        <p:nvSpPr>
          <p:cNvPr id="82" name="TextBox 81">
            <a:extLst>
              <a:ext uri="{FF2B5EF4-FFF2-40B4-BE49-F238E27FC236}">
                <a16:creationId xmlns:a16="http://schemas.microsoft.com/office/drawing/2014/main" id="{0BE83402-2C0F-C497-4BE6-3C8ED337C617}"/>
              </a:ext>
            </a:extLst>
          </p:cNvPr>
          <p:cNvSpPr txBox="1"/>
          <p:nvPr/>
        </p:nvSpPr>
        <p:spPr>
          <a:xfrm>
            <a:off x="6822687" y="2745519"/>
            <a:ext cx="646827" cy="369332"/>
          </a:xfrm>
          <a:prstGeom prst="rect">
            <a:avLst/>
          </a:prstGeom>
          <a:noFill/>
        </p:spPr>
        <p:txBody>
          <a:bodyPr wrap="square" rtlCol="0">
            <a:spAutoFit/>
          </a:bodyPr>
          <a:lstStyle/>
          <a:p>
            <a:r>
              <a:rPr lang="fr-FR" dirty="0"/>
              <a:t>YES</a:t>
            </a:r>
          </a:p>
        </p:txBody>
      </p:sp>
      <p:sp>
        <p:nvSpPr>
          <p:cNvPr id="83" name="TextBox 82">
            <a:extLst>
              <a:ext uri="{FF2B5EF4-FFF2-40B4-BE49-F238E27FC236}">
                <a16:creationId xmlns:a16="http://schemas.microsoft.com/office/drawing/2014/main" id="{E9A95988-6CD8-E8F4-45B8-A84FD79B6549}"/>
              </a:ext>
            </a:extLst>
          </p:cNvPr>
          <p:cNvSpPr txBox="1"/>
          <p:nvPr/>
        </p:nvSpPr>
        <p:spPr>
          <a:xfrm>
            <a:off x="6920162" y="3796329"/>
            <a:ext cx="1763706" cy="646331"/>
          </a:xfrm>
          <a:prstGeom prst="rect">
            <a:avLst/>
          </a:prstGeom>
          <a:noFill/>
        </p:spPr>
        <p:txBody>
          <a:bodyPr wrap="square" rtlCol="0">
            <a:spAutoFit/>
          </a:bodyPr>
          <a:lstStyle/>
          <a:p>
            <a:r>
              <a:rPr lang="fr-FR" dirty="0"/>
              <a:t>Long </a:t>
            </a:r>
            <a:r>
              <a:rPr lang="fr-FR" dirty="0" err="1"/>
              <a:t>Term</a:t>
            </a:r>
            <a:r>
              <a:rPr lang="fr-FR" dirty="0"/>
              <a:t> – </a:t>
            </a:r>
            <a:r>
              <a:rPr lang="fr-FR" dirty="0" err="1"/>
              <a:t>Pesistant</a:t>
            </a:r>
            <a:r>
              <a:rPr lang="fr-FR" dirty="0"/>
              <a:t> </a:t>
            </a:r>
          </a:p>
        </p:txBody>
      </p:sp>
      <p:sp>
        <p:nvSpPr>
          <p:cNvPr id="84" name="TextBox 83">
            <a:extLst>
              <a:ext uri="{FF2B5EF4-FFF2-40B4-BE49-F238E27FC236}">
                <a16:creationId xmlns:a16="http://schemas.microsoft.com/office/drawing/2014/main" id="{D8B04252-786A-F58B-09C6-93DE8BEC2417}"/>
              </a:ext>
            </a:extLst>
          </p:cNvPr>
          <p:cNvSpPr txBox="1"/>
          <p:nvPr/>
        </p:nvSpPr>
        <p:spPr>
          <a:xfrm>
            <a:off x="2942265" y="3818841"/>
            <a:ext cx="1763706" cy="646331"/>
          </a:xfrm>
          <a:prstGeom prst="rect">
            <a:avLst/>
          </a:prstGeom>
          <a:noFill/>
        </p:spPr>
        <p:txBody>
          <a:bodyPr wrap="square" rtlCol="0">
            <a:spAutoFit/>
          </a:bodyPr>
          <a:lstStyle/>
          <a:p>
            <a:r>
              <a:rPr lang="fr-FR" dirty="0"/>
              <a:t>Short </a:t>
            </a:r>
            <a:r>
              <a:rPr lang="fr-FR" dirty="0" err="1"/>
              <a:t>Term</a:t>
            </a:r>
            <a:r>
              <a:rPr lang="fr-FR" dirty="0"/>
              <a:t> Snapshot</a:t>
            </a:r>
          </a:p>
        </p:txBody>
      </p:sp>
      <p:sp>
        <p:nvSpPr>
          <p:cNvPr id="85" name="TextBox 84">
            <a:extLst>
              <a:ext uri="{FF2B5EF4-FFF2-40B4-BE49-F238E27FC236}">
                <a16:creationId xmlns:a16="http://schemas.microsoft.com/office/drawing/2014/main" id="{BA5465FD-7E6E-A3BF-2B0D-B0657A426C91}"/>
              </a:ext>
            </a:extLst>
          </p:cNvPr>
          <p:cNvSpPr txBox="1"/>
          <p:nvPr/>
        </p:nvSpPr>
        <p:spPr>
          <a:xfrm>
            <a:off x="3110565" y="4949920"/>
            <a:ext cx="646827" cy="369332"/>
          </a:xfrm>
          <a:prstGeom prst="rect">
            <a:avLst/>
          </a:prstGeom>
          <a:noFill/>
        </p:spPr>
        <p:txBody>
          <a:bodyPr wrap="square" rtlCol="0">
            <a:spAutoFit/>
          </a:bodyPr>
          <a:lstStyle/>
          <a:p>
            <a:r>
              <a:rPr lang="fr-FR" dirty="0"/>
              <a:t>YES</a:t>
            </a:r>
          </a:p>
        </p:txBody>
      </p:sp>
      <p:sp>
        <p:nvSpPr>
          <p:cNvPr id="86" name="TextBox 85">
            <a:extLst>
              <a:ext uri="{FF2B5EF4-FFF2-40B4-BE49-F238E27FC236}">
                <a16:creationId xmlns:a16="http://schemas.microsoft.com/office/drawing/2014/main" id="{158C20B5-2F55-F740-9E84-0FEB154C1728}"/>
              </a:ext>
            </a:extLst>
          </p:cNvPr>
          <p:cNvSpPr txBox="1"/>
          <p:nvPr/>
        </p:nvSpPr>
        <p:spPr>
          <a:xfrm>
            <a:off x="5617144" y="5563995"/>
            <a:ext cx="646827" cy="369332"/>
          </a:xfrm>
          <a:prstGeom prst="rect">
            <a:avLst/>
          </a:prstGeom>
          <a:noFill/>
        </p:spPr>
        <p:txBody>
          <a:bodyPr wrap="square" rtlCol="0">
            <a:spAutoFit/>
          </a:bodyPr>
          <a:lstStyle/>
          <a:p>
            <a:r>
              <a:rPr lang="fr-FR" dirty="0"/>
              <a:t>NO</a:t>
            </a:r>
          </a:p>
        </p:txBody>
      </p:sp>
      <p:sp>
        <p:nvSpPr>
          <p:cNvPr id="87" name="TextBox 86">
            <a:extLst>
              <a:ext uri="{FF2B5EF4-FFF2-40B4-BE49-F238E27FC236}">
                <a16:creationId xmlns:a16="http://schemas.microsoft.com/office/drawing/2014/main" id="{AC7F13FF-169A-E893-CFE9-A8034C647C57}"/>
              </a:ext>
            </a:extLst>
          </p:cNvPr>
          <p:cNvSpPr txBox="1"/>
          <p:nvPr/>
        </p:nvSpPr>
        <p:spPr>
          <a:xfrm>
            <a:off x="2583119" y="6103511"/>
            <a:ext cx="1907083" cy="646331"/>
          </a:xfrm>
          <a:prstGeom prst="rect">
            <a:avLst/>
          </a:prstGeom>
          <a:noFill/>
        </p:spPr>
        <p:txBody>
          <a:bodyPr wrap="square" rtlCol="0">
            <a:spAutoFit/>
          </a:bodyPr>
          <a:lstStyle/>
          <a:p>
            <a:r>
              <a:rPr lang="fr-FR" dirty="0" err="1"/>
              <a:t>Complex</a:t>
            </a:r>
            <a:endParaRPr lang="fr-FR" dirty="0"/>
          </a:p>
          <a:p>
            <a:r>
              <a:rPr lang="fr-FR" dirty="0" err="1"/>
              <a:t>Subject</a:t>
            </a:r>
            <a:r>
              <a:rPr lang="fr-FR" dirty="0"/>
              <a:t> to </a:t>
            </a:r>
            <a:r>
              <a:rPr lang="fr-FR" dirty="0" err="1"/>
              <a:t>Nesting</a:t>
            </a:r>
            <a:endParaRPr lang="fr-FR" dirty="0"/>
          </a:p>
        </p:txBody>
      </p:sp>
      <p:sp>
        <p:nvSpPr>
          <p:cNvPr id="88" name="TextBox 87">
            <a:extLst>
              <a:ext uri="{FF2B5EF4-FFF2-40B4-BE49-F238E27FC236}">
                <a16:creationId xmlns:a16="http://schemas.microsoft.com/office/drawing/2014/main" id="{02B71FDE-B569-4059-CD28-4FE477CD76BD}"/>
              </a:ext>
            </a:extLst>
          </p:cNvPr>
          <p:cNvSpPr txBox="1"/>
          <p:nvPr/>
        </p:nvSpPr>
        <p:spPr>
          <a:xfrm>
            <a:off x="6763272" y="6096204"/>
            <a:ext cx="2344289" cy="646331"/>
          </a:xfrm>
          <a:prstGeom prst="rect">
            <a:avLst/>
          </a:prstGeom>
          <a:noFill/>
        </p:spPr>
        <p:txBody>
          <a:bodyPr wrap="square" rtlCol="0">
            <a:spAutoFit/>
          </a:bodyPr>
          <a:lstStyle/>
          <a:p>
            <a:r>
              <a:rPr lang="fr-FR" dirty="0"/>
              <a:t>Simple</a:t>
            </a:r>
          </a:p>
          <a:p>
            <a:r>
              <a:rPr lang="fr-FR" dirty="0"/>
              <a:t>Stable over the time</a:t>
            </a:r>
          </a:p>
        </p:txBody>
      </p:sp>
      <p:sp>
        <p:nvSpPr>
          <p:cNvPr id="89" name="Rectangle: Rounded Corners 88">
            <a:extLst>
              <a:ext uri="{FF2B5EF4-FFF2-40B4-BE49-F238E27FC236}">
                <a16:creationId xmlns:a16="http://schemas.microsoft.com/office/drawing/2014/main" id="{92CFC2C6-226B-655F-C16B-33F362B21FF1}"/>
              </a:ext>
            </a:extLst>
          </p:cNvPr>
          <p:cNvSpPr/>
          <p:nvPr/>
        </p:nvSpPr>
        <p:spPr>
          <a:xfrm>
            <a:off x="1490745" y="2259382"/>
            <a:ext cx="1272842" cy="661219"/>
          </a:xfrm>
          <a:prstGeom prst="roundRect">
            <a:avLst/>
          </a:prstGeom>
          <a:gradFill>
            <a:gsLst>
              <a:gs pos="0">
                <a:schemeClr val="accent1">
                  <a:tint val="100000"/>
                  <a:shade val="100000"/>
                  <a:satMod val="130000"/>
                  <a:alpha val="17000"/>
                </a:schemeClr>
              </a:gs>
              <a:gs pos="100000">
                <a:schemeClr val="accent1">
                  <a:tint val="50000"/>
                  <a:shade val="100000"/>
                  <a:satMod val="350000"/>
                  <a:alpha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Content Storage ??</a:t>
            </a:r>
          </a:p>
        </p:txBody>
      </p:sp>
    </p:spTree>
    <p:extLst>
      <p:ext uri="{BB962C8B-B14F-4D97-AF65-F5344CB8AC3E}">
        <p14:creationId xmlns:p14="http://schemas.microsoft.com/office/powerpoint/2010/main" val="147860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47FBF-30AC-45D4-97DA-6D1F7CC180F1}"/>
              </a:ext>
            </a:extLst>
          </p:cNvPr>
          <p:cNvSpPr txBox="1"/>
          <p:nvPr/>
        </p:nvSpPr>
        <p:spPr>
          <a:xfrm>
            <a:off x="402141" y="2593815"/>
            <a:ext cx="7522660" cy="748988"/>
          </a:xfrm>
          <a:prstGeom prst="rect">
            <a:avLst/>
          </a:prstGeom>
          <a:noFill/>
        </p:spPr>
        <p:txBody>
          <a:bodyPr wrap="square" rtlCol="0">
            <a:spAutoFit/>
          </a:bodyPr>
          <a:lstStyle/>
          <a:p>
            <a:pPr defTabSz="609585"/>
            <a:r>
              <a:rPr lang="en-US" sz="4267" b="1" i="1" dirty="0">
                <a:solidFill>
                  <a:srgbClr val="00667F"/>
                </a:solidFill>
                <a:latin typeface="Arial"/>
                <a:cs typeface="Arial"/>
              </a:rPr>
              <a:t>Questions?</a:t>
            </a:r>
          </a:p>
        </p:txBody>
      </p:sp>
      <p:sp>
        <p:nvSpPr>
          <p:cNvPr id="7" name="Rectangle 6">
            <a:extLst>
              <a:ext uri="{FF2B5EF4-FFF2-40B4-BE49-F238E27FC236}">
                <a16:creationId xmlns:a16="http://schemas.microsoft.com/office/drawing/2014/main" id="{0B5D5FCC-26CF-4B2A-B381-4141B3FF9038}"/>
              </a:ext>
            </a:extLst>
          </p:cNvPr>
          <p:cNvSpPr/>
          <p:nvPr/>
        </p:nvSpPr>
        <p:spPr>
          <a:xfrm>
            <a:off x="1732424" y="4957553"/>
            <a:ext cx="6096000" cy="830997"/>
          </a:xfrm>
          <a:prstGeom prst="rect">
            <a:avLst/>
          </a:prstGeom>
        </p:spPr>
        <p:txBody>
          <a:bodyPr>
            <a:spAutoFit/>
          </a:bodyPr>
          <a:lstStyle/>
          <a:p>
            <a:pPr marL="609585" lvl="1" defTabSz="609585"/>
            <a:endParaRPr lang="en-US" sz="1600" dirty="0">
              <a:solidFill>
                <a:srgbClr val="000000"/>
              </a:solidFill>
              <a:latin typeface="Calibri"/>
            </a:endParaRPr>
          </a:p>
          <a:p>
            <a:pPr marL="609585" lvl="1" defTabSz="609585"/>
            <a:r>
              <a:rPr lang="en-US" sz="1600" dirty="0">
                <a:solidFill>
                  <a:srgbClr val="000000"/>
                </a:solidFill>
                <a:latin typeface="Calibri"/>
              </a:rPr>
              <a:t>	</a:t>
            </a:r>
          </a:p>
          <a:p>
            <a:pPr marL="609585" lvl="1" defTabSz="609585"/>
            <a:r>
              <a:rPr lang="en-US" sz="1600" dirty="0">
                <a:solidFill>
                  <a:srgbClr val="000000"/>
                </a:solidFill>
                <a:latin typeface="Calibri"/>
              </a:rPr>
              <a:t>	</a:t>
            </a:r>
            <a:endParaRPr lang="en-US" sz="1467" dirty="0">
              <a:solidFill>
                <a:srgbClr val="000000"/>
              </a:solidFill>
              <a:latin typeface="Calibri"/>
            </a:endParaRPr>
          </a:p>
        </p:txBody>
      </p:sp>
    </p:spTree>
    <p:extLst>
      <p:ext uri="{BB962C8B-B14F-4D97-AF65-F5344CB8AC3E}">
        <p14:creationId xmlns:p14="http://schemas.microsoft.com/office/powerpoint/2010/main" val="19809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6BFC-996E-4996-AA6A-8D5B0ED91922}"/>
              </a:ext>
            </a:extLst>
          </p:cNvPr>
          <p:cNvSpPr>
            <a:spLocks noGrp="1"/>
          </p:cNvSpPr>
          <p:nvPr>
            <p:ph type="title"/>
          </p:nvPr>
        </p:nvSpPr>
        <p:spPr>
          <a:xfrm>
            <a:off x="609600" y="295659"/>
            <a:ext cx="10972800" cy="1143000"/>
          </a:xfrm>
        </p:spPr>
        <p:txBody>
          <a:bodyPr>
            <a:normAutofit/>
          </a:bodyPr>
          <a:lstStyle/>
          <a:p>
            <a:r>
              <a:rPr lang="en-US" dirty="0"/>
              <a:t>“Data Concepts” Working Group</a:t>
            </a:r>
          </a:p>
        </p:txBody>
      </p:sp>
      <p:sp>
        <p:nvSpPr>
          <p:cNvPr id="3" name="Content Placeholder 2">
            <a:extLst>
              <a:ext uri="{FF2B5EF4-FFF2-40B4-BE49-F238E27FC236}">
                <a16:creationId xmlns:a16="http://schemas.microsoft.com/office/drawing/2014/main" id="{72E79D80-0F1D-44FD-B68C-4B84CBE5B7ED}"/>
              </a:ext>
            </a:extLst>
          </p:cNvPr>
          <p:cNvSpPr>
            <a:spLocks noGrp="1"/>
          </p:cNvSpPr>
          <p:nvPr>
            <p:ph idx="1"/>
          </p:nvPr>
        </p:nvSpPr>
        <p:spPr>
          <a:xfrm>
            <a:off x="609600" y="1600201"/>
            <a:ext cx="10972800" cy="5157438"/>
          </a:xfrm>
        </p:spPr>
        <p:txBody>
          <a:bodyPr>
            <a:normAutofit fontScale="70000" lnSpcReduction="20000"/>
          </a:bodyPr>
          <a:lstStyle/>
          <a:p>
            <a:r>
              <a:rPr lang="en-US" i="1" dirty="0"/>
              <a:t>Born at the early days of OSDU – oct. 2018 as</a:t>
            </a:r>
          </a:p>
          <a:p>
            <a:pPr lvl="1"/>
            <a:r>
              <a:rPr lang="en-US" i="1" dirty="0"/>
              <a:t>Data Definition &amp; Modeling Sub-Committee (DDSC)</a:t>
            </a:r>
          </a:p>
          <a:p>
            <a:endParaRPr lang="en-US" i="1" dirty="0"/>
          </a:p>
          <a:p>
            <a:r>
              <a:rPr lang="en-US" i="1" dirty="0"/>
              <a:t>Mandate to define main data specifications for the Data Catalog (“Core Services”).</a:t>
            </a:r>
          </a:p>
          <a:p>
            <a:pPr lvl="1"/>
            <a:r>
              <a:rPr lang="en-US" i="1" dirty="0"/>
              <a:t>Datatype footprint definition</a:t>
            </a:r>
          </a:p>
          <a:p>
            <a:pPr lvl="1"/>
            <a:r>
              <a:rPr lang="en-US" i="1" dirty="0"/>
              <a:t>Datatype name, description, group-type.</a:t>
            </a:r>
          </a:p>
          <a:p>
            <a:pPr lvl="1"/>
            <a:r>
              <a:rPr lang="en-US" i="1" dirty="0"/>
              <a:t>Attribute based schemas (name, type, description,…)</a:t>
            </a:r>
          </a:p>
          <a:p>
            <a:pPr lvl="1"/>
            <a:r>
              <a:rPr lang="en-US" i="1" dirty="0"/>
              <a:t>Agreed file format - if any</a:t>
            </a:r>
          </a:p>
          <a:p>
            <a:pPr lvl="1"/>
            <a:r>
              <a:rPr lang="en-US" i="1" dirty="0"/>
              <a:t>Set the contextual Reference data (type, governance, values,…)</a:t>
            </a:r>
          </a:p>
          <a:p>
            <a:endParaRPr lang="en-US" i="1" dirty="0"/>
          </a:p>
          <a:p>
            <a:r>
              <a:rPr lang="en-US" i="1" dirty="0"/>
              <a:t>Progressively moving to “Data Concepts” – engaging with PMC to assist “Projects”</a:t>
            </a:r>
          </a:p>
          <a:p>
            <a:pPr lvl="1"/>
            <a:r>
              <a:rPr lang="en-US" i="1" dirty="0"/>
              <a:t>Ensuring the coherency of the catalog - “Body of Knowledge” – joining the dots.</a:t>
            </a:r>
          </a:p>
          <a:p>
            <a:pPr lvl="1"/>
            <a:r>
              <a:rPr lang="en-US" i="1" dirty="0"/>
              <a:t>Bringing people (SMEs and Architect) to support Projects – and DDMS “Content” models.</a:t>
            </a:r>
          </a:p>
          <a:p>
            <a:pPr marL="609585" lvl="1" indent="0">
              <a:buNone/>
            </a:pPr>
            <a:endParaRPr lang="en-US" i="1" dirty="0"/>
          </a:p>
          <a:p>
            <a:pPr marL="609585" lvl="1" indent="0">
              <a:buNone/>
            </a:pPr>
            <a:r>
              <a:rPr lang="en-US" b="1" i="1" dirty="0">
                <a:solidFill>
                  <a:srgbClr val="7030A0"/>
                </a:solidFill>
              </a:rPr>
              <a:t>Defining schemas is just the beginning of the story – datatypes must be ingested, discovered, published… This is the role of the PMC &amp; DC twins !</a:t>
            </a:r>
          </a:p>
          <a:p>
            <a:endParaRPr lang="en-US" i="1" dirty="0"/>
          </a:p>
          <a:p>
            <a:pPr lvl="1"/>
            <a:endParaRPr lang="en-US" dirty="0"/>
          </a:p>
        </p:txBody>
      </p:sp>
      <p:sp>
        <p:nvSpPr>
          <p:cNvPr id="4" name="Slide Number Placeholder 3">
            <a:extLst>
              <a:ext uri="{FF2B5EF4-FFF2-40B4-BE49-F238E27FC236}">
                <a16:creationId xmlns:a16="http://schemas.microsoft.com/office/drawing/2014/main" id="{6D2F4FF1-B9C5-44C8-8368-CA8335F1F061}"/>
              </a:ext>
            </a:extLst>
          </p:cNvPr>
          <p:cNvSpPr>
            <a:spLocks noGrp="1"/>
          </p:cNvSpPr>
          <p:nvPr>
            <p:ph type="sldNum" sz="quarter" idx="12"/>
          </p:nvPr>
        </p:nvSpPr>
        <p:spPr/>
        <p:txBody>
          <a:bodyPr/>
          <a:lstStyle/>
          <a:p>
            <a:fld id="{4BBDA901-AC44-DA44-B86F-73C28EB4CF87}" type="slidenum">
              <a:rPr lang="en-GB" smtClean="0"/>
              <a:pPr/>
              <a:t>3</a:t>
            </a:fld>
            <a:endParaRPr lang="en-GB" dirty="0"/>
          </a:p>
        </p:txBody>
      </p:sp>
    </p:spTree>
    <p:extLst>
      <p:ext uri="{BB962C8B-B14F-4D97-AF65-F5344CB8AC3E}">
        <p14:creationId xmlns:p14="http://schemas.microsoft.com/office/powerpoint/2010/main" val="1406681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30</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a:xfrm>
            <a:off x="540174" y="2572217"/>
            <a:ext cx="10354567" cy="884079"/>
          </a:xfrm>
        </p:spPr>
        <p:txBody>
          <a:bodyPr>
            <a:normAutofit fontScale="90000"/>
          </a:bodyPr>
          <a:lstStyle/>
          <a:p>
            <a:r>
              <a:rPr lang="en-US" dirty="0"/>
              <a:t>OSDU Data Concepts</a:t>
            </a:r>
            <a:br>
              <a:rPr lang="en-US" dirty="0"/>
            </a:br>
            <a:r>
              <a:rPr lang="en-US" dirty="0"/>
              <a:t>Roadmap </a:t>
            </a:r>
            <a:r>
              <a:rPr lang="en-US" i="1" dirty="0"/>
              <a:t>(Optionally)</a:t>
            </a:r>
          </a:p>
        </p:txBody>
      </p:sp>
    </p:spTree>
    <p:extLst>
      <p:ext uri="{BB962C8B-B14F-4D97-AF65-F5344CB8AC3E}">
        <p14:creationId xmlns:p14="http://schemas.microsoft.com/office/powerpoint/2010/main" val="3228383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F848E-C5CD-14C8-5EF0-4BF7DB88ECF5}"/>
              </a:ext>
            </a:extLst>
          </p:cNvPr>
          <p:cNvSpPr>
            <a:spLocks noGrp="1"/>
          </p:cNvSpPr>
          <p:nvPr>
            <p:ph type="sldNum" sz="quarter" idx="12"/>
          </p:nvPr>
        </p:nvSpPr>
        <p:spPr>
          <a:xfrm>
            <a:off x="10063981" y="5180360"/>
            <a:ext cx="2844800" cy="365125"/>
          </a:xfrm>
        </p:spPr>
        <p:txBody>
          <a:bodyPr/>
          <a:lstStyle/>
          <a:p>
            <a:pPr defTabSz="609585"/>
            <a:fld id="{4BBDA901-AC44-DA44-B86F-73C28EB4CF87}" type="slidenum">
              <a:rPr lang="en-GB">
                <a:solidFill>
                  <a:srgbClr val="C3C2C2">
                    <a:lumMod val="75000"/>
                  </a:srgbClr>
                </a:solidFill>
              </a:rPr>
              <a:pPr defTabSz="609585"/>
              <a:t>31</a:t>
            </a:fld>
            <a:endParaRPr lang="en-GB">
              <a:solidFill>
                <a:srgbClr val="C3C2C2">
                  <a:lumMod val="75000"/>
                </a:srgbClr>
              </a:solidFill>
            </a:endParaRPr>
          </a:p>
        </p:txBody>
      </p:sp>
      <p:sp>
        <p:nvSpPr>
          <p:cNvPr id="3" name="ZoneTexte 6">
            <a:extLst>
              <a:ext uri="{FF2B5EF4-FFF2-40B4-BE49-F238E27FC236}">
                <a16:creationId xmlns:a16="http://schemas.microsoft.com/office/drawing/2014/main" id="{2E4BD0FC-5C53-AE46-5EE1-6D3DA7131E95}"/>
              </a:ext>
            </a:extLst>
          </p:cNvPr>
          <p:cNvSpPr txBox="1"/>
          <p:nvPr/>
        </p:nvSpPr>
        <p:spPr>
          <a:xfrm>
            <a:off x="142240" y="180988"/>
            <a:ext cx="11907520" cy="605230"/>
          </a:xfrm>
          <a:prstGeom prst="rect">
            <a:avLst/>
          </a:prstGeom>
          <a:noFill/>
        </p:spPr>
        <p:txBody>
          <a:bodyPr wrap="square">
            <a:spAutoFit/>
          </a:bodyPr>
          <a:lstStyle/>
          <a:p>
            <a:pPr defTabSz="609585"/>
            <a:r>
              <a:rPr lang="en-US" sz="3333" i="1" dirty="0">
                <a:solidFill>
                  <a:srgbClr val="0070C0"/>
                </a:solidFill>
                <a:latin typeface="JetBrains Mono"/>
              </a:rPr>
              <a:t>Data Definition Roadmap – 2023-2024</a:t>
            </a:r>
            <a:endParaRPr lang="en-US" sz="2400" dirty="0">
              <a:solidFill>
                <a:srgbClr val="2E2E2E"/>
              </a:solidFill>
              <a:latin typeface="JetBrains Mono"/>
            </a:endParaRPr>
          </a:p>
        </p:txBody>
      </p:sp>
      <p:graphicFrame>
        <p:nvGraphicFramePr>
          <p:cNvPr id="5" name="Diagram 4">
            <a:extLst>
              <a:ext uri="{FF2B5EF4-FFF2-40B4-BE49-F238E27FC236}">
                <a16:creationId xmlns:a16="http://schemas.microsoft.com/office/drawing/2014/main" id="{EF7E2CA3-0442-1396-7FCE-25220984648C}"/>
              </a:ext>
            </a:extLst>
          </p:cNvPr>
          <p:cNvGraphicFramePr/>
          <p:nvPr/>
        </p:nvGraphicFramePr>
        <p:xfrm>
          <a:off x="0" y="457200"/>
          <a:ext cx="12192000" cy="2712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F3C89E1-9A15-8432-58A4-B0789B7A4114}"/>
              </a:ext>
            </a:extLst>
          </p:cNvPr>
          <p:cNvSpPr txBox="1"/>
          <p:nvPr/>
        </p:nvSpPr>
        <p:spPr>
          <a:xfrm>
            <a:off x="10160" y="3417319"/>
            <a:ext cx="1386320" cy="74917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Lithology &amp; Logs</a:t>
            </a:r>
          </a:p>
          <a:p>
            <a:pPr defTabSz="609585"/>
            <a:r>
              <a:rPr lang="en-US" sz="1067" dirty="0">
                <a:solidFill>
                  <a:srgbClr val="000000"/>
                </a:solidFill>
              </a:rPr>
              <a:t>Fluid Synthesis</a:t>
            </a:r>
          </a:p>
          <a:p>
            <a:pPr defTabSz="609585"/>
            <a:r>
              <a:rPr lang="en-US" sz="1067" dirty="0">
                <a:solidFill>
                  <a:srgbClr val="000000"/>
                </a:solidFill>
              </a:rPr>
              <a:t>PVTs</a:t>
            </a:r>
          </a:p>
          <a:p>
            <a:pPr defTabSz="609585"/>
            <a:endParaRPr lang="en-US" sz="1067" dirty="0">
              <a:solidFill>
                <a:srgbClr val="000000"/>
              </a:solidFill>
            </a:endParaRPr>
          </a:p>
        </p:txBody>
      </p:sp>
      <p:sp>
        <p:nvSpPr>
          <p:cNvPr id="14" name="TextBox 13">
            <a:extLst>
              <a:ext uri="{FF2B5EF4-FFF2-40B4-BE49-F238E27FC236}">
                <a16:creationId xmlns:a16="http://schemas.microsoft.com/office/drawing/2014/main" id="{881F0679-238A-9B84-AAD5-BD4E198BC322}"/>
              </a:ext>
            </a:extLst>
          </p:cNvPr>
          <p:cNvSpPr txBox="1"/>
          <p:nvPr/>
        </p:nvSpPr>
        <p:spPr>
          <a:xfrm>
            <a:off x="10160" y="4699907"/>
            <a:ext cx="140664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Well Tests</a:t>
            </a:r>
          </a:p>
          <a:p>
            <a:pPr defTabSz="609585"/>
            <a:r>
              <a:rPr lang="en-US" sz="1067">
                <a:solidFill>
                  <a:srgbClr val="000000"/>
                </a:solidFill>
              </a:rPr>
              <a:t>Formation Pressure</a:t>
            </a:r>
            <a:endParaRPr lang="en-US" sz="1067" dirty="0">
              <a:solidFill>
                <a:srgbClr val="000000"/>
              </a:solidFill>
            </a:endParaRPr>
          </a:p>
        </p:txBody>
      </p:sp>
      <p:sp>
        <p:nvSpPr>
          <p:cNvPr id="36" name="TextBox 35">
            <a:extLst>
              <a:ext uri="{FF2B5EF4-FFF2-40B4-BE49-F238E27FC236}">
                <a16:creationId xmlns:a16="http://schemas.microsoft.com/office/drawing/2014/main" id="{487C012A-0ED4-7FD0-5598-666D4848F89F}"/>
              </a:ext>
            </a:extLst>
          </p:cNvPr>
          <p:cNvSpPr txBox="1"/>
          <p:nvPr/>
        </p:nvSpPr>
        <p:spPr>
          <a:xfrm>
            <a:off x="20320" y="6026694"/>
            <a:ext cx="13964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Hierarchical Model</a:t>
            </a:r>
          </a:p>
          <a:p>
            <a:pPr defTabSz="609585"/>
            <a:r>
              <a:rPr lang="en-US" sz="1067" dirty="0">
                <a:solidFill>
                  <a:srgbClr val="000000"/>
                </a:solidFill>
              </a:rPr>
              <a:t>Slot</a:t>
            </a:r>
          </a:p>
        </p:txBody>
      </p:sp>
      <p:sp>
        <p:nvSpPr>
          <p:cNvPr id="37" name="TextBox 36">
            <a:extLst>
              <a:ext uri="{FF2B5EF4-FFF2-40B4-BE49-F238E27FC236}">
                <a16:creationId xmlns:a16="http://schemas.microsoft.com/office/drawing/2014/main" id="{C12C1BA6-0490-AFF1-97C3-0EEAB602AC47}"/>
              </a:ext>
            </a:extLst>
          </p:cNvPr>
          <p:cNvSpPr txBox="1"/>
          <p:nvPr/>
        </p:nvSpPr>
        <p:spPr>
          <a:xfrm>
            <a:off x="1869863" y="4699907"/>
            <a:ext cx="1605388"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buNone/>
            </a:pPr>
            <a:r>
              <a:rPr lang="en-US" sz="1067" dirty="0">
                <a:solidFill>
                  <a:srgbClr val="000000"/>
                </a:solidFill>
              </a:rPr>
              <a:t>Revive:</a:t>
            </a:r>
          </a:p>
          <a:p>
            <a:pPr defTabSz="609585"/>
            <a:r>
              <a:rPr lang="en-US" sz="1067" dirty="0">
                <a:solidFill>
                  <a:srgbClr val="000000"/>
                </a:solidFill>
              </a:rPr>
              <a:t>Event </a:t>
            </a:r>
            <a:r>
              <a:rPr lang="en-US" sz="1067" dirty="0" err="1">
                <a:solidFill>
                  <a:srgbClr val="000000"/>
                </a:solidFill>
              </a:rPr>
              <a:t>DownTime</a:t>
            </a:r>
            <a:endParaRPr lang="en-US" sz="1067" dirty="0">
              <a:solidFill>
                <a:srgbClr val="000000"/>
              </a:solidFill>
            </a:endParaRPr>
          </a:p>
          <a:p>
            <a:pPr defTabSz="609585"/>
            <a:r>
              <a:rPr lang="en-US" sz="1067" dirty="0">
                <a:solidFill>
                  <a:srgbClr val="000000"/>
                </a:solidFill>
              </a:rPr>
              <a:t>Daily &amp; Monthly Report</a:t>
            </a:r>
          </a:p>
          <a:p>
            <a:pPr defTabSz="609585"/>
            <a:r>
              <a:rPr lang="en-US" sz="1067" dirty="0">
                <a:solidFill>
                  <a:srgbClr val="000000"/>
                </a:solidFill>
              </a:rPr>
              <a:t>Production Measurements </a:t>
            </a:r>
          </a:p>
        </p:txBody>
      </p:sp>
      <p:sp>
        <p:nvSpPr>
          <p:cNvPr id="47" name="TextBox 46">
            <a:extLst>
              <a:ext uri="{FF2B5EF4-FFF2-40B4-BE49-F238E27FC236}">
                <a16:creationId xmlns:a16="http://schemas.microsoft.com/office/drawing/2014/main" id="{C03935F8-7056-C863-F2BB-569AE792D13B}"/>
              </a:ext>
            </a:extLst>
          </p:cNvPr>
          <p:cNvSpPr txBox="1"/>
          <p:nvPr/>
        </p:nvSpPr>
        <p:spPr>
          <a:xfrm>
            <a:off x="2007651" y="3332481"/>
            <a:ext cx="1467600"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Core Logs</a:t>
            </a:r>
          </a:p>
          <a:p>
            <a:pPr defTabSz="609585"/>
            <a:r>
              <a:rPr lang="en-US" sz="1067" dirty="0">
                <a:solidFill>
                  <a:srgbClr val="000000"/>
                </a:solidFill>
              </a:rPr>
              <a:t> SCAL</a:t>
            </a:r>
          </a:p>
          <a:p>
            <a:pPr defTabSz="609585"/>
            <a:r>
              <a:rPr lang="en-US" sz="1067" dirty="0">
                <a:solidFill>
                  <a:srgbClr val="000000"/>
                </a:solidFill>
              </a:rPr>
              <a:t>Improve Well Logs</a:t>
            </a:r>
          </a:p>
          <a:p>
            <a:pPr defTabSz="609585"/>
            <a:r>
              <a:rPr lang="en-US" sz="1067" dirty="0">
                <a:solidFill>
                  <a:srgbClr val="000000"/>
                </a:solidFill>
              </a:rPr>
              <a:t>Stratigraphy</a:t>
            </a:r>
          </a:p>
          <a:p>
            <a:pPr defTabSz="609585"/>
            <a:r>
              <a:rPr lang="en-US" sz="1067" dirty="0">
                <a:solidFill>
                  <a:srgbClr val="000000"/>
                </a:solidFill>
              </a:rPr>
              <a:t>Petrophysics Interp. 	</a:t>
            </a:r>
          </a:p>
        </p:txBody>
      </p:sp>
      <p:sp>
        <p:nvSpPr>
          <p:cNvPr id="48" name="TextBox 47">
            <a:extLst>
              <a:ext uri="{FF2B5EF4-FFF2-40B4-BE49-F238E27FC236}">
                <a16:creationId xmlns:a16="http://schemas.microsoft.com/office/drawing/2014/main" id="{ED2E3F75-4711-00D5-1120-275BB9E79CA0}"/>
              </a:ext>
            </a:extLst>
          </p:cNvPr>
          <p:cNvSpPr txBox="1"/>
          <p:nvPr/>
        </p:nvSpPr>
        <p:spPr>
          <a:xfrm>
            <a:off x="0" y="2591077"/>
            <a:ext cx="11988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Seismic </a:t>
            </a:r>
            <a:r>
              <a:rPr lang="en-US" sz="1067">
                <a:solidFill>
                  <a:srgbClr val="000000"/>
                </a:solidFill>
              </a:rPr>
              <a:t>Interp.</a:t>
            </a:r>
            <a:endParaRPr lang="en-US" sz="1067" dirty="0">
              <a:solidFill>
                <a:srgbClr val="000000"/>
              </a:solidFill>
            </a:endParaRPr>
          </a:p>
          <a:p>
            <a:pPr defTabSz="609585"/>
            <a:r>
              <a:rPr lang="en-US" sz="1067">
                <a:solidFill>
                  <a:srgbClr val="000000"/>
                </a:solidFill>
              </a:rPr>
              <a:t>Microseismic</a:t>
            </a:r>
            <a:endParaRPr lang="en-US" sz="1067" dirty="0">
              <a:solidFill>
                <a:srgbClr val="000000"/>
              </a:solidFill>
            </a:endParaRPr>
          </a:p>
        </p:txBody>
      </p:sp>
      <p:sp>
        <p:nvSpPr>
          <p:cNvPr id="49" name="TextBox 48">
            <a:extLst>
              <a:ext uri="{FF2B5EF4-FFF2-40B4-BE49-F238E27FC236}">
                <a16:creationId xmlns:a16="http://schemas.microsoft.com/office/drawing/2014/main" id="{D4486008-DC65-4FA5-AAC2-FB4F857BB143}"/>
              </a:ext>
            </a:extLst>
          </p:cNvPr>
          <p:cNvSpPr txBox="1"/>
          <p:nvPr/>
        </p:nvSpPr>
        <p:spPr>
          <a:xfrm>
            <a:off x="1489491" y="2613212"/>
            <a:ext cx="1985760" cy="2565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a:t>
            </a:r>
            <a:r>
              <a:rPr lang="en-US" sz="1067">
                <a:solidFill>
                  <a:srgbClr val="000000"/>
                </a:solidFill>
              </a:rPr>
              <a:t>Activity” </a:t>
            </a:r>
            <a:r>
              <a:rPr lang="en-US" sz="1067" dirty="0">
                <a:solidFill>
                  <a:srgbClr val="000000"/>
                </a:solidFill>
              </a:rPr>
              <a:t>(</a:t>
            </a:r>
            <a:r>
              <a:rPr lang="en-US" sz="1067">
                <a:solidFill>
                  <a:srgbClr val="000000"/>
                </a:solidFill>
              </a:rPr>
              <a:t>Ref. Data)</a:t>
            </a:r>
            <a:endParaRPr lang="en-US" sz="1067" dirty="0">
              <a:solidFill>
                <a:srgbClr val="000000"/>
              </a:solidFill>
            </a:endParaRPr>
          </a:p>
        </p:txBody>
      </p:sp>
      <p:sp>
        <p:nvSpPr>
          <p:cNvPr id="64" name="TextBox 63">
            <a:extLst>
              <a:ext uri="{FF2B5EF4-FFF2-40B4-BE49-F238E27FC236}">
                <a16:creationId xmlns:a16="http://schemas.microsoft.com/office/drawing/2014/main" id="{732FC0B3-AA4A-405D-4304-33616318794F}"/>
              </a:ext>
            </a:extLst>
          </p:cNvPr>
          <p:cNvSpPr txBox="1"/>
          <p:nvPr/>
        </p:nvSpPr>
        <p:spPr>
          <a:xfrm>
            <a:off x="5943865" y="4983397"/>
            <a:ext cx="188976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Interpreted Facies</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Static &amp; Dynamic Properties</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65" name="TextBox 64">
            <a:extLst>
              <a:ext uri="{FF2B5EF4-FFF2-40B4-BE49-F238E27FC236}">
                <a16:creationId xmlns:a16="http://schemas.microsoft.com/office/drawing/2014/main" id="{C9927AC1-8267-9E52-0342-B2E8A9357486}"/>
              </a:ext>
            </a:extLst>
          </p:cNvPr>
          <p:cNvSpPr txBox="1"/>
          <p:nvPr/>
        </p:nvSpPr>
        <p:spPr>
          <a:xfrm>
            <a:off x="3876137" y="4983397"/>
            <a:ext cx="1380715" cy="42075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Interval Properties</a:t>
            </a:r>
          </a:p>
          <a:p>
            <a:pPr defTabSz="609585"/>
            <a:r>
              <a:rPr lang="en-US" sz="1067" dirty="0">
                <a:solidFill>
                  <a:srgbClr val="000000"/>
                </a:solidFill>
              </a:rPr>
              <a:t>Simulation Deck</a:t>
            </a:r>
          </a:p>
        </p:txBody>
      </p:sp>
      <p:sp>
        <p:nvSpPr>
          <p:cNvPr id="66" name="TextBox 65">
            <a:extLst>
              <a:ext uri="{FF2B5EF4-FFF2-40B4-BE49-F238E27FC236}">
                <a16:creationId xmlns:a16="http://schemas.microsoft.com/office/drawing/2014/main" id="{D387EC60-2DDD-5CC7-55D3-CDDDDB5499DB}"/>
              </a:ext>
            </a:extLst>
          </p:cNvPr>
          <p:cNvSpPr txBox="1"/>
          <p:nvPr/>
        </p:nvSpPr>
        <p:spPr>
          <a:xfrm>
            <a:off x="3872108" y="6118399"/>
            <a:ext cx="101109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vl2pPr lvl="1">
              <a:defRPr sz="800"/>
            </a:lvl2pPr>
          </a:lstStyle>
          <a:p>
            <a:pPr defTabSz="609585"/>
            <a:r>
              <a:rPr lang="en-US" sz="1067" dirty="0">
                <a:solidFill>
                  <a:srgbClr val="000000"/>
                </a:solidFill>
              </a:rPr>
              <a:t>Well Design</a:t>
            </a:r>
          </a:p>
        </p:txBody>
      </p:sp>
      <p:sp>
        <p:nvSpPr>
          <p:cNvPr id="67" name="TextBox 66">
            <a:extLst>
              <a:ext uri="{FF2B5EF4-FFF2-40B4-BE49-F238E27FC236}">
                <a16:creationId xmlns:a16="http://schemas.microsoft.com/office/drawing/2014/main" id="{E524084B-5F89-0605-16F6-ABBAC7DBFA24}"/>
              </a:ext>
            </a:extLst>
          </p:cNvPr>
          <p:cNvSpPr txBox="1"/>
          <p:nvPr/>
        </p:nvSpPr>
        <p:spPr>
          <a:xfrm>
            <a:off x="5812763" y="5927488"/>
            <a:ext cx="2020863"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Production Facility &amp; Pad</a:t>
            </a:r>
          </a:p>
          <a:p>
            <a:pPr defTabSz="609585"/>
            <a:r>
              <a:rPr lang="en-US" sz="1067" dirty="0">
                <a:solidFill>
                  <a:srgbClr val="000000"/>
                </a:solidFill>
                <a:latin typeface="Calibri"/>
              </a:rPr>
              <a:t>-Prod. Offset</a:t>
            </a:r>
          </a:p>
          <a:p>
            <a:pPr defTabSz="609585"/>
            <a:r>
              <a:rPr lang="en-US" sz="1067" dirty="0">
                <a:solidFill>
                  <a:srgbClr val="000000"/>
                </a:solidFill>
                <a:latin typeface="Calibri"/>
              </a:rPr>
              <a:t>-Well Test Offset </a:t>
            </a:r>
            <a:endParaRPr lang="en-US" sz="1067" dirty="0">
              <a:solidFill>
                <a:srgbClr val="000000"/>
              </a:solidFill>
              <a:latin typeface="Calibri" panose="020F0502020204030204" pitchFamily="34" charset="0"/>
              <a:ea typeface="Times New Roman" panose="02020603050405020304" pitchFamily="18" charset="0"/>
            </a:endParaRPr>
          </a:p>
        </p:txBody>
      </p:sp>
      <p:sp>
        <p:nvSpPr>
          <p:cNvPr id="68" name="TextBox 67">
            <a:extLst>
              <a:ext uri="{FF2B5EF4-FFF2-40B4-BE49-F238E27FC236}">
                <a16:creationId xmlns:a16="http://schemas.microsoft.com/office/drawing/2014/main" id="{6D6DE582-AD48-DEF4-2DA0-953C3C869CBE}"/>
              </a:ext>
            </a:extLst>
          </p:cNvPr>
          <p:cNvSpPr txBox="1"/>
          <p:nvPr/>
        </p:nvSpPr>
        <p:spPr>
          <a:xfrm>
            <a:off x="3876138" y="253113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Real Time Data</a:t>
            </a:r>
          </a:p>
        </p:txBody>
      </p:sp>
      <p:sp>
        <p:nvSpPr>
          <p:cNvPr id="69" name="TextBox 68">
            <a:extLst>
              <a:ext uri="{FF2B5EF4-FFF2-40B4-BE49-F238E27FC236}">
                <a16:creationId xmlns:a16="http://schemas.microsoft.com/office/drawing/2014/main" id="{CC24D3A7-92BF-6ED5-5CA2-ECF76DF7F931}"/>
              </a:ext>
            </a:extLst>
          </p:cNvPr>
          <p:cNvSpPr txBox="1"/>
          <p:nvPr/>
        </p:nvSpPr>
        <p:spPr>
          <a:xfrm>
            <a:off x="3876138" y="370506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General Geochemistry</a:t>
            </a:r>
          </a:p>
        </p:txBody>
      </p:sp>
      <p:sp>
        <p:nvSpPr>
          <p:cNvPr id="70" name="TextBox 69">
            <a:extLst>
              <a:ext uri="{FF2B5EF4-FFF2-40B4-BE49-F238E27FC236}">
                <a16:creationId xmlns:a16="http://schemas.microsoft.com/office/drawing/2014/main" id="{24BC915A-5AB8-AABB-673C-8944183237CC}"/>
              </a:ext>
            </a:extLst>
          </p:cNvPr>
          <p:cNvSpPr txBox="1"/>
          <p:nvPr/>
        </p:nvSpPr>
        <p:spPr>
          <a:xfrm>
            <a:off x="5522745" y="3539633"/>
            <a:ext cx="2310880" cy="9133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r>
              <a:rPr lang="en-US" sz="1067" dirty="0">
                <a:solidFill>
                  <a:srgbClr val="000000"/>
                </a:solidFill>
                <a:latin typeface="Calibri" panose="020F0502020204030204" pitchFamily="34" charset="0"/>
                <a:ea typeface="Times New Roman" panose="02020603050405020304" pitchFamily="18" charset="0"/>
              </a:rPr>
              <a:t>- Petrography/Petrology (Reservoir Quality, thin section, point count,…)</a:t>
            </a:r>
          </a:p>
          <a:p>
            <a:pPr defTabSz="609585"/>
            <a:r>
              <a:rPr lang="en-US" sz="1067" dirty="0">
                <a:solidFill>
                  <a:srgbClr val="000000"/>
                </a:solidFill>
                <a:latin typeface="Calibri" panose="020F0502020204030204" pitchFamily="34" charset="0"/>
                <a:ea typeface="Times New Roman" panose="02020603050405020304" pitchFamily="18" charset="0"/>
              </a:rPr>
              <a:t>- - Rock Mechanics</a:t>
            </a:r>
          </a:p>
          <a:p>
            <a:pPr defTabSz="609585"/>
            <a:r>
              <a:rPr lang="en-US" sz="1067" dirty="0">
                <a:solidFill>
                  <a:srgbClr val="000000"/>
                </a:solidFill>
                <a:latin typeface="Calibri" panose="020F0502020204030204" pitchFamily="34" charset="0"/>
                <a:ea typeface="Times New Roman" panose="02020603050405020304" pitchFamily="18" charset="0"/>
              </a:rPr>
              <a:t> - Well Log Time/Depth Model</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C48934AC-2995-F43F-BFF7-84AB95011FD4}"/>
              </a:ext>
            </a:extLst>
          </p:cNvPr>
          <p:cNvSpPr txBox="1"/>
          <p:nvPr/>
        </p:nvSpPr>
        <p:spPr>
          <a:xfrm>
            <a:off x="5996777" y="2549871"/>
            <a:ext cx="183792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Develop “Opportunity”</a:t>
            </a:r>
          </a:p>
          <a:p>
            <a:pPr marL="609585" lvl="1" defTabSz="609585"/>
            <a:r>
              <a:rPr lang="en-US" sz="1067" dirty="0">
                <a:solidFill>
                  <a:srgbClr val="000000"/>
                </a:solidFill>
                <a:latin typeface="Calibri"/>
              </a:rPr>
              <a:t>Lead &amp; Prospect</a:t>
            </a:r>
          </a:p>
          <a:p>
            <a:pPr marL="609585" lvl="1" defTabSz="609585"/>
            <a:r>
              <a:rPr lang="en-US" sz="1067" dirty="0">
                <a:solidFill>
                  <a:srgbClr val="000000"/>
                </a:solidFill>
                <a:latin typeface="Calibri"/>
              </a:rPr>
              <a:t>Basin</a:t>
            </a:r>
          </a:p>
        </p:txBody>
      </p:sp>
      <p:sp>
        <p:nvSpPr>
          <p:cNvPr id="72" name="TextBox 71">
            <a:extLst>
              <a:ext uri="{FF2B5EF4-FFF2-40B4-BE49-F238E27FC236}">
                <a16:creationId xmlns:a16="http://schemas.microsoft.com/office/drawing/2014/main" id="{185260B0-136F-CBA9-58D4-ED4219C7B99F}"/>
              </a:ext>
            </a:extLst>
          </p:cNvPr>
          <p:cNvSpPr txBox="1"/>
          <p:nvPr/>
        </p:nvSpPr>
        <p:spPr>
          <a:xfrm>
            <a:off x="10882489" y="6200990"/>
            <a:ext cx="12543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Choke Side</a:t>
            </a:r>
            <a:endParaRPr lang="en-US" sz="1067" dirty="0">
              <a:solidFill>
                <a:srgbClr val="000000"/>
              </a:solidFill>
            </a:endParaRPr>
          </a:p>
        </p:txBody>
      </p:sp>
      <p:sp>
        <p:nvSpPr>
          <p:cNvPr id="73" name="TextBox 72">
            <a:extLst>
              <a:ext uri="{FF2B5EF4-FFF2-40B4-BE49-F238E27FC236}">
                <a16:creationId xmlns:a16="http://schemas.microsoft.com/office/drawing/2014/main" id="{56AE48A7-871E-EFB0-35C7-9E96CB80CDEE}"/>
              </a:ext>
            </a:extLst>
          </p:cNvPr>
          <p:cNvSpPr txBox="1"/>
          <p:nvPr/>
        </p:nvSpPr>
        <p:spPr>
          <a:xfrm>
            <a:off x="8016101" y="3686439"/>
            <a:ext cx="17825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Fluid Blending</a:t>
            </a:r>
            <a:endParaRPr lang="en-US" sz="1067" dirty="0">
              <a:solidFill>
                <a:srgbClr val="000000"/>
              </a:solidFill>
            </a:endParaRPr>
          </a:p>
        </p:txBody>
      </p:sp>
      <p:sp>
        <p:nvSpPr>
          <p:cNvPr id="74" name="TextBox 73">
            <a:extLst>
              <a:ext uri="{FF2B5EF4-FFF2-40B4-BE49-F238E27FC236}">
                <a16:creationId xmlns:a16="http://schemas.microsoft.com/office/drawing/2014/main" id="{A21FED48-13F3-AD66-57C5-6917DFDEB1A6}"/>
              </a:ext>
            </a:extLst>
          </p:cNvPr>
          <p:cNvSpPr txBox="1"/>
          <p:nvPr/>
        </p:nvSpPr>
        <p:spPr>
          <a:xfrm>
            <a:off x="10173629" y="3624260"/>
            <a:ext cx="195540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Digital Rock (CT file/dataset)</a:t>
            </a:r>
          </a:p>
          <a:p>
            <a:pPr defTabSz="609585"/>
            <a:r>
              <a:rPr lang="en-US" sz="1067" dirty="0">
                <a:solidFill>
                  <a:srgbClr val="000000"/>
                </a:solidFill>
              </a:rPr>
              <a:t>- Mineralogy (XRD/XFD)</a:t>
            </a:r>
          </a:p>
        </p:txBody>
      </p:sp>
      <p:sp>
        <p:nvSpPr>
          <p:cNvPr id="75" name="TextBox 74">
            <a:extLst>
              <a:ext uri="{FF2B5EF4-FFF2-40B4-BE49-F238E27FC236}">
                <a16:creationId xmlns:a16="http://schemas.microsoft.com/office/drawing/2014/main" id="{B205F195-9A00-9369-6119-01E047ED0DA7}"/>
              </a:ext>
            </a:extLst>
          </p:cNvPr>
          <p:cNvSpPr txBox="1"/>
          <p:nvPr/>
        </p:nvSpPr>
        <p:spPr>
          <a:xfrm>
            <a:off x="8016101" y="2552826"/>
            <a:ext cx="200152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Site Surveys (2D/3D – HR)</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DTS &amp; DAS</a:t>
            </a:r>
          </a:p>
        </p:txBody>
      </p:sp>
      <p:sp>
        <p:nvSpPr>
          <p:cNvPr id="76" name="TextBox 75">
            <a:extLst>
              <a:ext uri="{FF2B5EF4-FFF2-40B4-BE49-F238E27FC236}">
                <a16:creationId xmlns:a16="http://schemas.microsoft.com/office/drawing/2014/main" id="{9C459DF8-65A4-81CF-F9B5-9ACB30704846}"/>
              </a:ext>
            </a:extLst>
          </p:cNvPr>
          <p:cNvSpPr txBox="1"/>
          <p:nvPr/>
        </p:nvSpPr>
        <p:spPr>
          <a:xfrm>
            <a:off x="10702509" y="2573869"/>
            <a:ext cx="142652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Bring “AFE/Costs”</a:t>
            </a:r>
          </a:p>
        </p:txBody>
      </p:sp>
    </p:spTree>
    <p:extLst>
      <p:ext uri="{BB962C8B-B14F-4D97-AF65-F5344CB8AC3E}">
        <p14:creationId xmlns:p14="http://schemas.microsoft.com/office/powerpoint/2010/main" val="354602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2ADA5918-D47F-444A-12A8-862F9882E6FB}"/>
              </a:ext>
            </a:extLst>
          </p:cNvPr>
          <p:cNvSpPr/>
          <p:nvPr/>
        </p:nvSpPr>
        <p:spPr>
          <a:xfrm rot="1314614">
            <a:off x="3727287" y="2891647"/>
            <a:ext cx="218796" cy="1987020"/>
          </a:xfrm>
          <a:prstGeom prst="ellipse">
            <a:avLst/>
          </a:prstGeom>
          <a:gradFill>
            <a:gsLst>
              <a:gs pos="0">
                <a:schemeClr val="accent6">
                  <a:lumMod val="20000"/>
                  <a:lumOff val="80000"/>
                </a:schemeClr>
              </a:gs>
              <a:gs pos="100000">
                <a:schemeClr val="accent4">
                  <a:lumMod val="20000"/>
                  <a:lumOff val="80000"/>
                </a:schemeClr>
              </a:gs>
            </a:gsLst>
            <a:lin ang="54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81" name="Oval 80">
            <a:extLst>
              <a:ext uri="{FF2B5EF4-FFF2-40B4-BE49-F238E27FC236}">
                <a16:creationId xmlns:a16="http://schemas.microsoft.com/office/drawing/2014/main" id="{8124CE09-48F2-7CF2-3F1F-B1A4AD8CAF9B}"/>
              </a:ext>
            </a:extLst>
          </p:cNvPr>
          <p:cNvSpPr/>
          <p:nvPr/>
        </p:nvSpPr>
        <p:spPr>
          <a:xfrm>
            <a:off x="4440993" y="2940051"/>
            <a:ext cx="121920" cy="2083096"/>
          </a:xfrm>
          <a:prstGeom prst="ellipse">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80" name="Oval 79">
            <a:extLst>
              <a:ext uri="{FF2B5EF4-FFF2-40B4-BE49-F238E27FC236}">
                <a16:creationId xmlns:a16="http://schemas.microsoft.com/office/drawing/2014/main" id="{879F2FEC-6123-4197-706B-8A9C7680C111}"/>
              </a:ext>
            </a:extLst>
          </p:cNvPr>
          <p:cNvSpPr/>
          <p:nvPr/>
        </p:nvSpPr>
        <p:spPr>
          <a:xfrm rot="5400000">
            <a:off x="3652548" y="4790511"/>
            <a:ext cx="121920" cy="779700"/>
          </a:xfrm>
          <a:prstGeom prst="ellipse">
            <a:avLst/>
          </a:prstGeom>
          <a:gradFill>
            <a:gsLst>
              <a:gs pos="0">
                <a:schemeClr val="accent6">
                  <a:lumMod val="20000"/>
                  <a:lumOff val="80000"/>
                </a:schemeClr>
              </a:gs>
              <a:gs pos="100000">
                <a:schemeClr val="accent4">
                  <a:lumMod val="20000"/>
                  <a:lumOff val="80000"/>
                </a:schemeClr>
              </a:gs>
            </a:gsLst>
            <a:lin ang="54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79" name="Oval 78">
            <a:extLst>
              <a:ext uri="{FF2B5EF4-FFF2-40B4-BE49-F238E27FC236}">
                <a16:creationId xmlns:a16="http://schemas.microsoft.com/office/drawing/2014/main" id="{E60B1C43-9565-92A0-2949-A0AB74A2BAB3}"/>
              </a:ext>
            </a:extLst>
          </p:cNvPr>
          <p:cNvSpPr/>
          <p:nvPr/>
        </p:nvSpPr>
        <p:spPr>
          <a:xfrm rot="2823430">
            <a:off x="1556283" y="5395467"/>
            <a:ext cx="121920" cy="779700"/>
          </a:xfrm>
          <a:prstGeom prst="ellipse">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78" name="Oval 77">
            <a:extLst>
              <a:ext uri="{FF2B5EF4-FFF2-40B4-BE49-F238E27FC236}">
                <a16:creationId xmlns:a16="http://schemas.microsoft.com/office/drawing/2014/main" id="{E41E52A4-39EB-2EEA-80AF-3C9AF5DCFFB7}"/>
              </a:ext>
            </a:extLst>
          </p:cNvPr>
          <p:cNvSpPr/>
          <p:nvPr/>
        </p:nvSpPr>
        <p:spPr>
          <a:xfrm rot="5400000">
            <a:off x="1586932" y="4491291"/>
            <a:ext cx="121920" cy="779700"/>
          </a:xfrm>
          <a:prstGeom prst="ellipse">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77" name="Oval 76">
            <a:extLst>
              <a:ext uri="{FF2B5EF4-FFF2-40B4-BE49-F238E27FC236}">
                <a16:creationId xmlns:a16="http://schemas.microsoft.com/office/drawing/2014/main" id="{67C42607-C72F-141E-3EB5-A65CA7B35CED}"/>
              </a:ext>
            </a:extLst>
          </p:cNvPr>
          <p:cNvSpPr/>
          <p:nvPr/>
        </p:nvSpPr>
        <p:spPr>
          <a:xfrm>
            <a:off x="944880" y="4075665"/>
            <a:ext cx="121920" cy="779700"/>
          </a:xfrm>
          <a:prstGeom prst="ellipse">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a:solidFill>
                <a:prstClr val="white"/>
              </a:solidFill>
              <a:latin typeface="Calibri"/>
            </a:endParaRPr>
          </a:p>
        </p:txBody>
      </p:sp>
      <p:sp>
        <p:nvSpPr>
          <p:cNvPr id="4" name="Slide Number Placeholder 3">
            <a:extLst>
              <a:ext uri="{FF2B5EF4-FFF2-40B4-BE49-F238E27FC236}">
                <a16:creationId xmlns:a16="http://schemas.microsoft.com/office/drawing/2014/main" id="{808F848E-C5CD-14C8-5EF0-4BF7DB88ECF5}"/>
              </a:ext>
            </a:extLst>
          </p:cNvPr>
          <p:cNvSpPr>
            <a:spLocks noGrp="1"/>
          </p:cNvSpPr>
          <p:nvPr>
            <p:ph type="sldNum" sz="quarter" idx="12"/>
          </p:nvPr>
        </p:nvSpPr>
        <p:spPr>
          <a:xfrm>
            <a:off x="10063981" y="5180360"/>
            <a:ext cx="2844800" cy="365125"/>
          </a:xfrm>
        </p:spPr>
        <p:txBody>
          <a:bodyPr/>
          <a:lstStyle/>
          <a:p>
            <a:pPr defTabSz="609585"/>
            <a:fld id="{4BBDA901-AC44-DA44-B86F-73C28EB4CF87}" type="slidenum">
              <a:rPr lang="en-GB">
                <a:solidFill>
                  <a:srgbClr val="C3C2C2">
                    <a:lumMod val="75000"/>
                  </a:srgbClr>
                </a:solidFill>
              </a:rPr>
              <a:pPr defTabSz="609585"/>
              <a:t>32</a:t>
            </a:fld>
            <a:endParaRPr lang="en-GB">
              <a:solidFill>
                <a:srgbClr val="C3C2C2">
                  <a:lumMod val="75000"/>
                </a:srgbClr>
              </a:solidFill>
            </a:endParaRPr>
          </a:p>
        </p:txBody>
      </p:sp>
      <p:sp>
        <p:nvSpPr>
          <p:cNvPr id="3" name="ZoneTexte 6">
            <a:extLst>
              <a:ext uri="{FF2B5EF4-FFF2-40B4-BE49-F238E27FC236}">
                <a16:creationId xmlns:a16="http://schemas.microsoft.com/office/drawing/2014/main" id="{2E4BD0FC-5C53-AE46-5EE1-6D3DA7131E95}"/>
              </a:ext>
            </a:extLst>
          </p:cNvPr>
          <p:cNvSpPr txBox="1"/>
          <p:nvPr/>
        </p:nvSpPr>
        <p:spPr>
          <a:xfrm>
            <a:off x="142240" y="180989"/>
            <a:ext cx="11907520" cy="605230"/>
          </a:xfrm>
          <a:prstGeom prst="rect">
            <a:avLst/>
          </a:prstGeom>
          <a:noFill/>
        </p:spPr>
        <p:txBody>
          <a:bodyPr wrap="square">
            <a:spAutoFit/>
          </a:bodyPr>
          <a:lstStyle/>
          <a:p>
            <a:pPr defTabSz="609585"/>
            <a:r>
              <a:rPr lang="en-US" sz="3333" i="1" dirty="0">
                <a:solidFill>
                  <a:srgbClr val="0070C0"/>
                </a:solidFill>
                <a:latin typeface="JetBrains Mono"/>
              </a:rPr>
              <a:t>Data Definition Roadmap – 2023-2024 – </a:t>
            </a:r>
            <a:r>
              <a:rPr lang="en-US" sz="3333" i="1" dirty="0">
                <a:solidFill>
                  <a:srgbClr val="C00000"/>
                </a:solidFill>
                <a:latin typeface="JetBrains Mono"/>
              </a:rPr>
              <a:t>Cross Dependencies</a:t>
            </a:r>
            <a:endParaRPr lang="en-US" sz="2400" dirty="0">
              <a:solidFill>
                <a:srgbClr val="C00000"/>
              </a:solidFill>
              <a:latin typeface="JetBrains Mono"/>
            </a:endParaRPr>
          </a:p>
        </p:txBody>
      </p:sp>
      <p:graphicFrame>
        <p:nvGraphicFramePr>
          <p:cNvPr id="5" name="Diagram 4">
            <a:extLst>
              <a:ext uri="{FF2B5EF4-FFF2-40B4-BE49-F238E27FC236}">
                <a16:creationId xmlns:a16="http://schemas.microsoft.com/office/drawing/2014/main" id="{EF7E2CA3-0442-1396-7FCE-25220984648C}"/>
              </a:ext>
            </a:extLst>
          </p:cNvPr>
          <p:cNvGraphicFramePr/>
          <p:nvPr/>
        </p:nvGraphicFramePr>
        <p:xfrm>
          <a:off x="0" y="457200"/>
          <a:ext cx="12192000" cy="2712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F3C89E1-9A15-8432-58A4-B0789B7A4114}"/>
              </a:ext>
            </a:extLst>
          </p:cNvPr>
          <p:cNvSpPr txBox="1"/>
          <p:nvPr/>
        </p:nvSpPr>
        <p:spPr>
          <a:xfrm>
            <a:off x="10160" y="3417319"/>
            <a:ext cx="1386320" cy="74917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Lithology &amp; Logs</a:t>
            </a:r>
          </a:p>
          <a:p>
            <a:pPr defTabSz="609585"/>
            <a:r>
              <a:rPr lang="en-US" sz="1067" dirty="0">
                <a:solidFill>
                  <a:srgbClr val="000000"/>
                </a:solidFill>
              </a:rPr>
              <a:t>Fluid Synthesis</a:t>
            </a:r>
          </a:p>
          <a:p>
            <a:pPr defTabSz="609585"/>
            <a:r>
              <a:rPr lang="en-US" sz="1067" dirty="0">
                <a:solidFill>
                  <a:srgbClr val="000000"/>
                </a:solidFill>
              </a:rPr>
              <a:t>PVTs</a:t>
            </a:r>
          </a:p>
          <a:p>
            <a:pPr defTabSz="609585"/>
            <a:endParaRPr lang="en-US" sz="1067" dirty="0">
              <a:solidFill>
                <a:srgbClr val="000000"/>
              </a:solidFill>
            </a:endParaRPr>
          </a:p>
        </p:txBody>
      </p:sp>
      <p:sp>
        <p:nvSpPr>
          <p:cNvPr id="14" name="TextBox 13">
            <a:extLst>
              <a:ext uri="{FF2B5EF4-FFF2-40B4-BE49-F238E27FC236}">
                <a16:creationId xmlns:a16="http://schemas.microsoft.com/office/drawing/2014/main" id="{881F0679-238A-9B84-AAD5-BD4E198BC322}"/>
              </a:ext>
            </a:extLst>
          </p:cNvPr>
          <p:cNvSpPr txBox="1"/>
          <p:nvPr/>
        </p:nvSpPr>
        <p:spPr>
          <a:xfrm>
            <a:off x="10160" y="4699907"/>
            <a:ext cx="140664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Well Tests</a:t>
            </a:r>
          </a:p>
          <a:p>
            <a:pPr defTabSz="609585"/>
            <a:r>
              <a:rPr lang="en-US" sz="1067">
                <a:solidFill>
                  <a:srgbClr val="000000"/>
                </a:solidFill>
              </a:rPr>
              <a:t>Formation Pressure</a:t>
            </a:r>
            <a:endParaRPr lang="en-US" sz="1067" dirty="0">
              <a:solidFill>
                <a:srgbClr val="000000"/>
              </a:solidFill>
            </a:endParaRPr>
          </a:p>
        </p:txBody>
      </p:sp>
      <p:sp>
        <p:nvSpPr>
          <p:cNvPr id="36" name="TextBox 35">
            <a:extLst>
              <a:ext uri="{FF2B5EF4-FFF2-40B4-BE49-F238E27FC236}">
                <a16:creationId xmlns:a16="http://schemas.microsoft.com/office/drawing/2014/main" id="{487C012A-0ED4-7FD0-5598-666D4848F89F}"/>
              </a:ext>
            </a:extLst>
          </p:cNvPr>
          <p:cNvSpPr txBox="1"/>
          <p:nvPr/>
        </p:nvSpPr>
        <p:spPr>
          <a:xfrm>
            <a:off x="20320" y="6026694"/>
            <a:ext cx="13964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Hierarchical Model</a:t>
            </a:r>
          </a:p>
          <a:p>
            <a:pPr defTabSz="609585"/>
            <a:r>
              <a:rPr lang="en-US" sz="1067" dirty="0">
                <a:solidFill>
                  <a:srgbClr val="000000"/>
                </a:solidFill>
              </a:rPr>
              <a:t>Slot</a:t>
            </a:r>
          </a:p>
        </p:txBody>
      </p:sp>
      <p:sp>
        <p:nvSpPr>
          <p:cNvPr id="37" name="TextBox 36">
            <a:extLst>
              <a:ext uri="{FF2B5EF4-FFF2-40B4-BE49-F238E27FC236}">
                <a16:creationId xmlns:a16="http://schemas.microsoft.com/office/drawing/2014/main" id="{C12C1BA6-0490-AFF1-97C3-0EEAB602AC47}"/>
              </a:ext>
            </a:extLst>
          </p:cNvPr>
          <p:cNvSpPr txBox="1"/>
          <p:nvPr/>
        </p:nvSpPr>
        <p:spPr>
          <a:xfrm>
            <a:off x="1869863" y="4699907"/>
            <a:ext cx="1605388"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buNone/>
            </a:pPr>
            <a:r>
              <a:rPr lang="en-US" sz="1067" dirty="0">
                <a:solidFill>
                  <a:srgbClr val="000000"/>
                </a:solidFill>
              </a:rPr>
              <a:t>Revive:</a:t>
            </a:r>
          </a:p>
          <a:p>
            <a:pPr defTabSz="609585"/>
            <a:r>
              <a:rPr lang="en-US" sz="1067" dirty="0">
                <a:solidFill>
                  <a:srgbClr val="000000"/>
                </a:solidFill>
              </a:rPr>
              <a:t>Event </a:t>
            </a:r>
            <a:r>
              <a:rPr lang="en-US" sz="1067" dirty="0" err="1">
                <a:solidFill>
                  <a:srgbClr val="000000"/>
                </a:solidFill>
              </a:rPr>
              <a:t>DownTime</a:t>
            </a:r>
            <a:endParaRPr lang="en-US" sz="1067" dirty="0">
              <a:solidFill>
                <a:srgbClr val="000000"/>
              </a:solidFill>
            </a:endParaRPr>
          </a:p>
          <a:p>
            <a:pPr defTabSz="609585"/>
            <a:r>
              <a:rPr lang="en-US" sz="1067" dirty="0">
                <a:solidFill>
                  <a:srgbClr val="000000"/>
                </a:solidFill>
              </a:rPr>
              <a:t>Daily &amp; Monthly Report</a:t>
            </a:r>
          </a:p>
          <a:p>
            <a:pPr defTabSz="609585"/>
            <a:r>
              <a:rPr lang="en-US" sz="1067" dirty="0">
                <a:solidFill>
                  <a:srgbClr val="000000"/>
                </a:solidFill>
              </a:rPr>
              <a:t>Production Measurements </a:t>
            </a:r>
          </a:p>
        </p:txBody>
      </p:sp>
      <p:sp>
        <p:nvSpPr>
          <p:cNvPr id="47" name="TextBox 46">
            <a:extLst>
              <a:ext uri="{FF2B5EF4-FFF2-40B4-BE49-F238E27FC236}">
                <a16:creationId xmlns:a16="http://schemas.microsoft.com/office/drawing/2014/main" id="{C03935F8-7056-C863-F2BB-569AE792D13B}"/>
              </a:ext>
            </a:extLst>
          </p:cNvPr>
          <p:cNvSpPr txBox="1"/>
          <p:nvPr/>
        </p:nvSpPr>
        <p:spPr>
          <a:xfrm>
            <a:off x="2007651" y="3332481"/>
            <a:ext cx="1467600"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Core Logs</a:t>
            </a:r>
          </a:p>
          <a:p>
            <a:pPr defTabSz="609585"/>
            <a:r>
              <a:rPr lang="en-US" sz="1067" dirty="0">
                <a:solidFill>
                  <a:srgbClr val="000000"/>
                </a:solidFill>
              </a:rPr>
              <a:t> SCAL</a:t>
            </a:r>
          </a:p>
          <a:p>
            <a:pPr defTabSz="609585"/>
            <a:r>
              <a:rPr lang="en-US" sz="1067" dirty="0">
                <a:solidFill>
                  <a:srgbClr val="000000"/>
                </a:solidFill>
              </a:rPr>
              <a:t>Improve Well Logs</a:t>
            </a:r>
          </a:p>
          <a:p>
            <a:pPr defTabSz="609585"/>
            <a:r>
              <a:rPr lang="en-US" sz="1067" dirty="0">
                <a:solidFill>
                  <a:srgbClr val="000000"/>
                </a:solidFill>
              </a:rPr>
              <a:t>Stratigraphy</a:t>
            </a:r>
          </a:p>
          <a:p>
            <a:pPr defTabSz="609585"/>
            <a:r>
              <a:rPr lang="en-US" sz="1067" dirty="0">
                <a:solidFill>
                  <a:srgbClr val="000000"/>
                </a:solidFill>
              </a:rPr>
              <a:t>Petrophysics Interp. 	</a:t>
            </a:r>
          </a:p>
        </p:txBody>
      </p:sp>
      <p:sp>
        <p:nvSpPr>
          <p:cNvPr id="48" name="TextBox 47">
            <a:extLst>
              <a:ext uri="{FF2B5EF4-FFF2-40B4-BE49-F238E27FC236}">
                <a16:creationId xmlns:a16="http://schemas.microsoft.com/office/drawing/2014/main" id="{ED2E3F75-4711-00D5-1120-275BB9E79CA0}"/>
              </a:ext>
            </a:extLst>
          </p:cNvPr>
          <p:cNvSpPr txBox="1"/>
          <p:nvPr/>
        </p:nvSpPr>
        <p:spPr>
          <a:xfrm>
            <a:off x="0" y="2591077"/>
            <a:ext cx="11988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Seismic </a:t>
            </a:r>
            <a:r>
              <a:rPr lang="en-US" sz="1067">
                <a:solidFill>
                  <a:srgbClr val="000000"/>
                </a:solidFill>
              </a:rPr>
              <a:t>Interp.</a:t>
            </a:r>
            <a:endParaRPr lang="en-US" sz="1067" dirty="0">
              <a:solidFill>
                <a:srgbClr val="000000"/>
              </a:solidFill>
            </a:endParaRPr>
          </a:p>
          <a:p>
            <a:pPr defTabSz="609585"/>
            <a:r>
              <a:rPr lang="en-US" sz="1067">
                <a:solidFill>
                  <a:srgbClr val="000000"/>
                </a:solidFill>
              </a:rPr>
              <a:t>Microseismic</a:t>
            </a:r>
            <a:endParaRPr lang="en-US" sz="1067" dirty="0">
              <a:solidFill>
                <a:srgbClr val="000000"/>
              </a:solidFill>
            </a:endParaRPr>
          </a:p>
        </p:txBody>
      </p:sp>
      <p:sp>
        <p:nvSpPr>
          <p:cNvPr id="49" name="TextBox 48">
            <a:extLst>
              <a:ext uri="{FF2B5EF4-FFF2-40B4-BE49-F238E27FC236}">
                <a16:creationId xmlns:a16="http://schemas.microsoft.com/office/drawing/2014/main" id="{D4486008-DC65-4FA5-AAC2-FB4F857BB143}"/>
              </a:ext>
            </a:extLst>
          </p:cNvPr>
          <p:cNvSpPr txBox="1"/>
          <p:nvPr/>
        </p:nvSpPr>
        <p:spPr>
          <a:xfrm>
            <a:off x="1489491" y="2613212"/>
            <a:ext cx="1985760" cy="2565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a:t>
            </a:r>
            <a:r>
              <a:rPr lang="en-US" sz="1067">
                <a:solidFill>
                  <a:srgbClr val="000000"/>
                </a:solidFill>
              </a:rPr>
              <a:t>Activity” </a:t>
            </a:r>
            <a:r>
              <a:rPr lang="en-US" sz="1067" dirty="0">
                <a:solidFill>
                  <a:srgbClr val="000000"/>
                </a:solidFill>
              </a:rPr>
              <a:t>(</a:t>
            </a:r>
            <a:r>
              <a:rPr lang="en-US" sz="1067">
                <a:solidFill>
                  <a:srgbClr val="000000"/>
                </a:solidFill>
              </a:rPr>
              <a:t>Ref. Data)</a:t>
            </a:r>
            <a:endParaRPr lang="en-US" sz="1067" dirty="0">
              <a:solidFill>
                <a:srgbClr val="000000"/>
              </a:solidFill>
            </a:endParaRPr>
          </a:p>
        </p:txBody>
      </p:sp>
      <p:sp>
        <p:nvSpPr>
          <p:cNvPr id="64" name="TextBox 63">
            <a:extLst>
              <a:ext uri="{FF2B5EF4-FFF2-40B4-BE49-F238E27FC236}">
                <a16:creationId xmlns:a16="http://schemas.microsoft.com/office/drawing/2014/main" id="{732FC0B3-AA4A-405D-4304-33616318794F}"/>
              </a:ext>
            </a:extLst>
          </p:cNvPr>
          <p:cNvSpPr txBox="1"/>
          <p:nvPr/>
        </p:nvSpPr>
        <p:spPr>
          <a:xfrm>
            <a:off x="5943865" y="4983397"/>
            <a:ext cx="188976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Interpreted Facies</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Static &amp; Dynamic Properties</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65" name="TextBox 64">
            <a:extLst>
              <a:ext uri="{FF2B5EF4-FFF2-40B4-BE49-F238E27FC236}">
                <a16:creationId xmlns:a16="http://schemas.microsoft.com/office/drawing/2014/main" id="{C9927AC1-8267-9E52-0342-B2E8A9357486}"/>
              </a:ext>
            </a:extLst>
          </p:cNvPr>
          <p:cNvSpPr txBox="1"/>
          <p:nvPr/>
        </p:nvSpPr>
        <p:spPr>
          <a:xfrm>
            <a:off x="3876137" y="4983397"/>
            <a:ext cx="1380715" cy="42075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Interval Properties</a:t>
            </a:r>
          </a:p>
          <a:p>
            <a:pPr defTabSz="609585"/>
            <a:r>
              <a:rPr lang="en-US" sz="1067" dirty="0">
                <a:solidFill>
                  <a:srgbClr val="000000"/>
                </a:solidFill>
              </a:rPr>
              <a:t>Simulation Deck</a:t>
            </a:r>
          </a:p>
        </p:txBody>
      </p:sp>
      <p:sp>
        <p:nvSpPr>
          <p:cNvPr id="66" name="TextBox 65">
            <a:extLst>
              <a:ext uri="{FF2B5EF4-FFF2-40B4-BE49-F238E27FC236}">
                <a16:creationId xmlns:a16="http://schemas.microsoft.com/office/drawing/2014/main" id="{D387EC60-2DDD-5CC7-55D3-CDDDDB5499DB}"/>
              </a:ext>
            </a:extLst>
          </p:cNvPr>
          <p:cNvSpPr txBox="1"/>
          <p:nvPr/>
        </p:nvSpPr>
        <p:spPr>
          <a:xfrm>
            <a:off x="3872108" y="6118399"/>
            <a:ext cx="101109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vl2pPr lvl="1">
              <a:defRPr sz="800"/>
            </a:lvl2pPr>
          </a:lstStyle>
          <a:p>
            <a:pPr defTabSz="609585"/>
            <a:r>
              <a:rPr lang="en-US" sz="1067" dirty="0">
                <a:solidFill>
                  <a:srgbClr val="000000"/>
                </a:solidFill>
              </a:rPr>
              <a:t>Well Design</a:t>
            </a:r>
          </a:p>
        </p:txBody>
      </p:sp>
      <p:sp>
        <p:nvSpPr>
          <p:cNvPr id="67" name="TextBox 66">
            <a:extLst>
              <a:ext uri="{FF2B5EF4-FFF2-40B4-BE49-F238E27FC236}">
                <a16:creationId xmlns:a16="http://schemas.microsoft.com/office/drawing/2014/main" id="{E524084B-5F89-0605-16F6-ABBAC7DBFA24}"/>
              </a:ext>
            </a:extLst>
          </p:cNvPr>
          <p:cNvSpPr txBox="1"/>
          <p:nvPr/>
        </p:nvSpPr>
        <p:spPr>
          <a:xfrm>
            <a:off x="5812763" y="5927488"/>
            <a:ext cx="2020863"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Production Facility &amp; Pad</a:t>
            </a:r>
          </a:p>
          <a:p>
            <a:pPr defTabSz="609585"/>
            <a:r>
              <a:rPr lang="en-US" sz="1067" dirty="0">
                <a:solidFill>
                  <a:srgbClr val="000000"/>
                </a:solidFill>
                <a:latin typeface="Calibri"/>
              </a:rPr>
              <a:t>-Prod. Offset</a:t>
            </a:r>
          </a:p>
          <a:p>
            <a:pPr defTabSz="609585"/>
            <a:r>
              <a:rPr lang="en-US" sz="1067" dirty="0">
                <a:solidFill>
                  <a:srgbClr val="000000"/>
                </a:solidFill>
                <a:latin typeface="Calibri"/>
              </a:rPr>
              <a:t>-Well Test Offset </a:t>
            </a:r>
            <a:endParaRPr lang="en-US" sz="1067" dirty="0">
              <a:solidFill>
                <a:srgbClr val="000000"/>
              </a:solidFill>
              <a:latin typeface="Calibri" panose="020F0502020204030204" pitchFamily="34" charset="0"/>
              <a:ea typeface="Times New Roman" panose="02020603050405020304" pitchFamily="18" charset="0"/>
            </a:endParaRPr>
          </a:p>
        </p:txBody>
      </p:sp>
      <p:sp>
        <p:nvSpPr>
          <p:cNvPr id="68" name="TextBox 67">
            <a:extLst>
              <a:ext uri="{FF2B5EF4-FFF2-40B4-BE49-F238E27FC236}">
                <a16:creationId xmlns:a16="http://schemas.microsoft.com/office/drawing/2014/main" id="{6D6DE582-AD48-DEF4-2DA0-953C3C869CBE}"/>
              </a:ext>
            </a:extLst>
          </p:cNvPr>
          <p:cNvSpPr txBox="1"/>
          <p:nvPr/>
        </p:nvSpPr>
        <p:spPr>
          <a:xfrm>
            <a:off x="3876138" y="253113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Real Time Data</a:t>
            </a:r>
          </a:p>
        </p:txBody>
      </p:sp>
      <p:sp>
        <p:nvSpPr>
          <p:cNvPr id="69" name="TextBox 68">
            <a:extLst>
              <a:ext uri="{FF2B5EF4-FFF2-40B4-BE49-F238E27FC236}">
                <a16:creationId xmlns:a16="http://schemas.microsoft.com/office/drawing/2014/main" id="{CC24D3A7-92BF-6ED5-5CA2-ECF76DF7F931}"/>
              </a:ext>
            </a:extLst>
          </p:cNvPr>
          <p:cNvSpPr txBox="1"/>
          <p:nvPr/>
        </p:nvSpPr>
        <p:spPr>
          <a:xfrm>
            <a:off x="3876138" y="370506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General Geochemistry</a:t>
            </a:r>
          </a:p>
        </p:txBody>
      </p:sp>
      <p:sp>
        <p:nvSpPr>
          <p:cNvPr id="70" name="TextBox 69">
            <a:extLst>
              <a:ext uri="{FF2B5EF4-FFF2-40B4-BE49-F238E27FC236}">
                <a16:creationId xmlns:a16="http://schemas.microsoft.com/office/drawing/2014/main" id="{24BC915A-5AB8-AABB-673C-8944183237CC}"/>
              </a:ext>
            </a:extLst>
          </p:cNvPr>
          <p:cNvSpPr txBox="1"/>
          <p:nvPr/>
        </p:nvSpPr>
        <p:spPr>
          <a:xfrm>
            <a:off x="5522745" y="3539633"/>
            <a:ext cx="2310880" cy="9133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r>
              <a:rPr lang="en-US" sz="1067" dirty="0">
                <a:solidFill>
                  <a:srgbClr val="000000"/>
                </a:solidFill>
                <a:latin typeface="Calibri" panose="020F0502020204030204" pitchFamily="34" charset="0"/>
                <a:ea typeface="Times New Roman" panose="02020603050405020304" pitchFamily="18" charset="0"/>
              </a:rPr>
              <a:t>- Petrography/Petrology (Reservoir Quality, thin section, point count,…)</a:t>
            </a:r>
          </a:p>
          <a:p>
            <a:pPr defTabSz="609585"/>
            <a:r>
              <a:rPr lang="en-US" sz="1067" dirty="0">
                <a:solidFill>
                  <a:srgbClr val="000000"/>
                </a:solidFill>
                <a:latin typeface="Calibri" panose="020F0502020204030204" pitchFamily="34" charset="0"/>
                <a:ea typeface="Times New Roman" panose="02020603050405020304" pitchFamily="18" charset="0"/>
              </a:rPr>
              <a:t>- - Rock Mechanics</a:t>
            </a:r>
          </a:p>
          <a:p>
            <a:pPr defTabSz="609585"/>
            <a:r>
              <a:rPr lang="en-US" sz="1067" dirty="0">
                <a:solidFill>
                  <a:srgbClr val="000000"/>
                </a:solidFill>
                <a:latin typeface="Calibri" panose="020F0502020204030204" pitchFamily="34" charset="0"/>
                <a:ea typeface="Times New Roman" panose="02020603050405020304" pitchFamily="18" charset="0"/>
              </a:rPr>
              <a:t> - Well Log Time/Depth Model</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C48934AC-2995-F43F-BFF7-84AB95011FD4}"/>
              </a:ext>
            </a:extLst>
          </p:cNvPr>
          <p:cNvSpPr txBox="1"/>
          <p:nvPr/>
        </p:nvSpPr>
        <p:spPr>
          <a:xfrm>
            <a:off x="5996777" y="2549871"/>
            <a:ext cx="183792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Develop “Opportunity”</a:t>
            </a:r>
          </a:p>
          <a:p>
            <a:pPr marL="609585" lvl="1" defTabSz="609585"/>
            <a:r>
              <a:rPr lang="en-US" sz="1067" dirty="0">
                <a:solidFill>
                  <a:srgbClr val="000000"/>
                </a:solidFill>
                <a:latin typeface="Calibri"/>
              </a:rPr>
              <a:t>Lead &amp; Prospect</a:t>
            </a:r>
          </a:p>
          <a:p>
            <a:pPr marL="609585" lvl="1" defTabSz="609585"/>
            <a:r>
              <a:rPr lang="en-US" sz="1067" dirty="0">
                <a:solidFill>
                  <a:srgbClr val="000000"/>
                </a:solidFill>
                <a:latin typeface="Calibri"/>
              </a:rPr>
              <a:t>Basin</a:t>
            </a:r>
          </a:p>
        </p:txBody>
      </p:sp>
      <p:sp>
        <p:nvSpPr>
          <p:cNvPr id="72" name="TextBox 71">
            <a:extLst>
              <a:ext uri="{FF2B5EF4-FFF2-40B4-BE49-F238E27FC236}">
                <a16:creationId xmlns:a16="http://schemas.microsoft.com/office/drawing/2014/main" id="{185260B0-136F-CBA9-58D4-ED4219C7B99F}"/>
              </a:ext>
            </a:extLst>
          </p:cNvPr>
          <p:cNvSpPr txBox="1"/>
          <p:nvPr/>
        </p:nvSpPr>
        <p:spPr>
          <a:xfrm>
            <a:off x="10882489" y="6200990"/>
            <a:ext cx="12543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Choke Side</a:t>
            </a:r>
            <a:endParaRPr lang="en-US" sz="1067" dirty="0">
              <a:solidFill>
                <a:srgbClr val="000000"/>
              </a:solidFill>
            </a:endParaRPr>
          </a:p>
        </p:txBody>
      </p:sp>
      <p:sp>
        <p:nvSpPr>
          <p:cNvPr id="73" name="TextBox 72">
            <a:extLst>
              <a:ext uri="{FF2B5EF4-FFF2-40B4-BE49-F238E27FC236}">
                <a16:creationId xmlns:a16="http://schemas.microsoft.com/office/drawing/2014/main" id="{56AE48A7-871E-EFB0-35C7-9E96CB80CDEE}"/>
              </a:ext>
            </a:extLst>
          </p:cNvPr>
          <p:cNvSpPr txBox="1"/>
          <p:nvPr/>
        </p:nvSpPr>
        <p:spPr>
          <a:xfrm>
            <a:off x="8016101" y="3686439"/>
            <a:ext cx="17825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Fluid Blending</a:t>
            </a:r>
            <a:endParaRPr lang="en-US" sz="1067" dirty="0">
              <a:solidFill>
                <a:srgbClr val="000000"/>
              </a:solidFill>
            </a:endParaRPr>
          </a:p>
        </p:txBody>
      </p:sp>
      <p:sp>
        <p:nvSpPr>
          <p:cNvPr id="74" name="TextBox 73">
            <a:extLst>
              <a:ext uri="{FF2B5EF4-FFF2-40B4-BE49-F238E27FC236}">
                <a16:creationId xmlns:a16="http://schemas.microsoft.com/office/drawing/2014/main" id="{A21FED48-13F3-AD66-57C5-6917DFDEB1A6}"/>
              </a:ext>
            </a:extLst>
          </p:cNvPr>
          <p:cNvSpPr txBox="1"/>
          <p:nvPr/>
        </p:nvSpPr>
        <p:spPr>
          <a:xfrm>
            <a:off x="10173629" y="3624260"/>
            <a:ext cx="195540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Digital Rock (CT file/dataset)</a:t>
            </a:r>
          </a:p>
          <a:p>
            <a:pPr defTabSz="609585"/>
            <a:r>
              <a:rPr lang="en-US" sz="1067" dirty="0">
                <a:solidFill>
                  <a:srgbClr val="000000"/>
                </a:solidFill>
              </a:rPr>
              <a:t>- Mineralogy (XRD/XFD)</a:t>
            </a:r>
          </a:p>
        </p:txBody>
      </p:sp>
      <p:sp>
        <p:nvSpPr>
          <p:cNvPr id="75" name="TextBox 74">
            <a:extLst>
              <a:ext uri="{FF2B5EF4-FFF2-40B4-BE49-F238E27FC236}">
                <a16:creationId xmlns:a16="http://schemas.microsoft.com/office/drawing/2014/main" id="{B205F195-9A00-9369-6119-01E047ED0DA7}"/>
              </a:ext>
            </a:extLst>
          </p:cNvPr>
          <p:cNvSpPr txBox="1"/>
          <p:nvPr/>
        </p:nvSpPr>
        <p:spPr>
          <a:xfrm>
            <a:off x="8016101" y="2552826"/>
            <a:ext cx="200152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Site Surveys (2D/3D – HR)</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DTS &amp; DAS</a:t>
            </a:r>
          </a:p>
        </p:txBody>
      </p:sp>
      <p:sp>
        <p:nvSpPr>
          <p:cNvPr id="76" name="TextBox 75">
            <a:extLst>
              <a:ext uri="{FF2B5EF4-FFF2-40B4-BE49-F238E27FC236}">
                <a16:creationId xmlns:a16="http://schemas.microsoft.com/office/drawing/2014/main" id="{9C459DF8-65A4-81CF-F9B5-9ACB30704846}"/>
              </a:ext>
            </a:extLst>
          </p:cNvPr>
          <p:cNvSpPr txBox="1"/>
          <p:nvPr/>
        </p:nvSpPr>
        <p:spPr>
          <a:xfrm>
            <a:off x="10702509" y="2573869"/>
            <a:ext cx="142652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Bring “AFE/Costs”</a:t>
            </a:r>
          </a:p>
        </p:txBody>
      </p:sp>
    </p:spTree>
    <p:extLst>
      <p:ext uri="{BB962C8B-B14F-4D97-AF65-F5344CB8AC3E}">
        <p14:creationId xmlns:p14="http://schemas.microsoft.com/office/powerpoint/2010/main" val="358329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F848E-C5CD-14C8-5EF0-4BF7DB88ECF5}"/>
              </a:ext>
            </a:extLst>
          </p:cNvPr>
          <p:cNvSpPr>
            <a:spLocks noGrp="1"/>
          </p:cNvSpPr>
          <p:nvPr>
            <p:ph type="sldNum" sz="quarter" idx="12"/>
          </p:nvPr>
        </p:nvSpPr>
        <p:spPr>
          <a:xfrm>
            <a:off x="10063981" y="5180360"/>
            <a:ext cx="2844800" cy="365125"/>
          </a:xfrm>
        </p:spPr>
        <p:txBody>
          <a:bodyPr/>
          <a:lstStyle/>
          <a:p>
            <a:pPr defTabSz="609585"/>
            <a:fld id="{4BBDA901-AC44-DA44-B86F-73C28EB4CF87}" type="slidenum">
              <a:rPr lang="en-GB">
                <a:solidFill>
                  <a:srgbClr val="C3C2C2">
                    <a:lumMod val="75000"/>
                  </a:srgbClr>
                </a:solidFill>
              </a:rPr>
              <a:pPr defTabSz="609585"/>
              <a:t>33</a:t>
            </a:fld>
            <a:endParaRPr lang="en-GB">
              <a:solidFill>
                <a:srgbClr val="C3C2C2">
                  <a:lumMod val="75000"/>
                </a:srgbClr>
              </a:solidFill>
            </a:endParaRPr>
          </a:p>
        </p:txBody>
      </p:sp>
      <p:sp>
        <p:nvSpPr>
          <p:cNvPr id="3" name="ZoneTexte 6">
            <a:extLst>
              <a:ext uri="{FF2B5EF4-FFF2-40B4-BE49-F238E27FC236}">
                <a16:creationId xmlns:a16="http://schemas.microsoft.com/office/drawing/2014/main" id="{2E4BD0FC-5C53-AE46-5EE1-6D3DA7131E95}"/>
              </a:ext>
            </a:extLst>
          </p:cNvPr>
          <p:cNvSpPr txBox="1"/>
          <p:nvPr/>
        </p:nvSpPr>
        <p:spPr>
          <a:xfrm>
            <a:off x="142240" y="180988"/>
            <a:ext cx="11907520" cy="605230"/>
          </a:xfrm>
          <a:prstGeom prst="rect">
            <a:avLst/>
          </a:prstGeom>
          <a:noFill/>
        </p:spPr>
        <p:txBody>
          <a:bodyPr wrap="square">
            <a:spAutoFit/>
          </a:bodyPr>
          <a:lstStyle/>
          <a:p>
            <a:pPr defTabSz="609585"/>
            <a:r>
              <a:rPr lang="en-US" sz="3333" i="1" dirty="0">
                <a:solidFill>
                  <a:srgbClr val="0070C0"/>
                </a:solidFill>
                <a:latin typeface="JetBrains Mono"/>
              </a:rPr>
              <a:t>Data Definition Roadmap – 2023-2024 – </a:t>
            </a:r>
            <a:r>
              <a:rPr lang="en-US" sz="3333" i="1" dirty="0">
                <a:solidFill>
                  <a:srgbClr val="C00000"/>
                </a:solidFill>
                <a:latin typeface="JetBrains Mono"/>
              </a:rPr>
              <a:t>Domains</a:t>
            </a:r>
            <a:endParaRPr lang="en-US" sz="2400" dirty="0">
              <a:solidFill>
                <a:srgbClr val="C00000"/>
              </a:solidFill>
              <a:latin typeface="JetBrains Mono"/>
            </a:endParaRPr>
          </a:p>
        </p:txBody>
      </p:sp>
      <p:graphicFrame>
        <p:nvGraphicFramePr>
          <p:cNvPr id="5" name="Diagram 4">
            <a:extLst>
              <a:ext uri="{FF2B5EF4-FFF2-40B4-BE49-F238E27FC236}">
                <a16:creationId xmlns:a16="http://schemas.microsoft.com/office/drawing/2014/main" id="{EF7E2CA3-0442-1396-7FCE-25220984648C}"/>
              </a:ext>
            </a:extLst>
          </p:cNvPr>
          <p:cNvGraphicFramePr/>
          <p:nvPr/>
        </p:nvGraphicFramePr>
        <p:xfrm>
          <a:off x="0" y="457200"/>
          <a:ext cx="12192000" cy="2712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F3C89E1-9A15-8432-58A4-B0789B7A4114}"/>
              </a:ext>
            </a:extLst>
          </p:cNvPr>
          <p:cNvSpPr txBox="1"/>
          <p:nvPr/>
        </p:nvSpPr>
        <p:spPr>
          <a:xfrm>
            <a:off x="10160" y="3417319"/>
            <a:ext cx="1386320" cy="74917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Lithology &amp; Logs</a:t>
            </a:r>
          </a:p>
          <a:p>
            <a:pPr defTabSz="609585"/>
            <a:r>
              <a:rPr lang="en-US" sz="1067" dirty="0">
                <a:solidFill>
                  <a:srgbClr val="000000"/>
                </a:solidFill>
              </a:rPr>
              <a:t>Fluid Synthesis</a:t>
            </a:r>
          </a:p>
          <a:p>
            <a:pPr defTabSz="609585"/>
            <a:r>
              <a:rPr lang="en-US" sz="1067" dirty="0">
                <a:solidFill>
                  <a:srgbClr val="000000"/>
                </a:solidFill>
              </a:rPr>
              <a:t>PVTs</a:t>
            </a:r>
          </a:p>
          <a:p>
            <a:pPr defTabSz="609585"/>
            <a:endParaRPr lang="en-US" sz="1067" dirty="0">
              <a:solidFill>
                <a:srgbClr val="000000"/>
              </a:solidFill>
            </a:endParaRPr>
          </a:p>
        </p:txBody>
      </p:sp>
      <p:sp>
        <p:nvSpPr>
          <p:cNvPr id="14" name="TextBox 13">
            <a:extLst>
              <a:ext uri="{FF2B5EF4-FFF2-40B4-BE49-F238E27FC236}">
                <a16:creationId xmlns:a16="http://schemas.microsoft.com/office/drawing/2014/main" id="{881F0679-238A-9B84-AAD5-BD4E198BC322}"/>
              </a:ext>
            </a:extLst>
          </p:cNvPr>
          <p:cNvSpPr txBox="1"/>
          <p:nvPr/>
        </p:nvSpPr>
        <p:spPr>
          <a:xfrm>
            <a:off x="10160" y="4699907"/>
            <a:ext cx="140664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Well Tests</a:t>
            </a:r>
          </a:p>
          <a:p>
            <a:pPr defTabSz="609585"/>
            <a:r>
              <a:rPr lang="en-US" sz="1067">
                <a:solidFill>
                  <a:srgbClr val="000000"/>
                </a:solidFill>
              </a:rPr>
              <a:t>Formation Pressure</a:t>
            </a:r>
            <a:endParaRPr lang="en-US" sz="1067" dirty="0">
              <a:solidFill>
                <a:srgbClr val="000000"/>
              </a:solidFill>
            </a:endParaRPr>
          </a:p>
        </p:txBody>
      </p:sp>
      <p:sp>
        <p:nvSpPr>
          <p:cNvPr id="36" name="TextBox 35">
            <a:extLst>
              <a:ext uri="{FF2B5EF4-FFF2-40B4-BE49-F238E27FC236}">
                <a16:creationId xmlns:a16="http://schemas.microsoft.com/office/drawing/2014/main" id="{487C012A-0ED4-7FD0-5598-666D4848F89F}"/>
              </a:ext>
            </a:extLst>
          </p:cNvPr>
          <p:cNvSpPr txBox="1"/>
          <p:nvPr/>
        </p:nvSpPr>
        <p:spPr>
          <a:xfrm>
            <a:off x="20320" y="6026694"/>
            <a:ext cx="13964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Hierarchical Model</a:t>
            </a:r>
          </a:p>
          <a:p>
            <a:pPr defTabSz="609585"/>
            <a:r>
              <a:rPr lang="en-US" sz="1067" dirty="0">
                <a:solidFill>
                  <a:srgbClr val="000000"/>
                </a:solidFill>
              </a:rPr>
              <a:t>Slot</a:t>
            </a:r>
          </a:p>
        </p:txBody>
      </p:sp>
      <p:sp>
        <p:nvSpPr>
          <p:cNvPr id="37" name="TextBox 36">
            <a:extLst>
              <a:ext uri="{FF2B5EF4-FFF2-40B4-BE49-F238E27FC236}">
                <a16:creationId xmlns:a16="http://schemas.microsoft.com/office/drawing/2014/main" id="{C12C1BA6-0490-AFF1-97C3-0EEAB602AC47}"/>
              </a:ext>
            </a:extLst>
          </p:cNvPr>
          <p:cNvSpPr txBox="1"/>
          <p:nvPr/>
        </p:nvSpPr>
        <p:spPr>
          <a:xfrm>
            <a:off x="1869863" y="4699907"/>
            <a:ext cx="1605388"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buNone/>
            </a:pPr>
            <a:r>
              <a:rPr lang="en-US" sz="1067" dirty="0">
                <a:solidFill>
                  <a:srgbClr val="000000"/>
                </a:solidFill>
              </a:rPr>
              <a:t>Revive:</a:t>
            </a:r>
          </a:p>
          <a:p>
            <a:pPr defTabSz="609585"/>
            <a:r>
              <a:rPr lang="en-US" sz="1067" dirty="0">
                <a:solidFill>
                  <a:srgbClr val="000000"/>
                </a:solidFill>
              </a:rPr>
              <a:t>Event </a:t>
            </a:r>
            <a:r>
              <a:rPr lang="en-US" sz="1067" dirty="0" err="1">
                <a:solidFill>
                  <a:srgbClr val="000000"/>
                </a:solidFill>
              </a:rPr>
              <a:t>DownTime</a:t>
            </a:r>
            <a:endParaRPr lang="en-US" sz="1067" dirty="0">
              <a:solidFill>
                <a:srgbClr val="000000"/>
              </a:solidFill>
            </a:endParaRPr>
          </a:p>
          <a:p>
            <a:pPr defTabSz="609585"/>
            <a:r>
              <a:rPr lang="en-US" sz="1067" dirty="0">
                <a:solidFill>
                  <a:srgbClr val="000000"/>
                </a:solidFill>
              </a:rPr>
              <a:t>Daily &amp; Monthly Report</a:t>
            </a:r>
          </a:p>
          <a:p>
            <a:pPr defTabSz="609585"/>
            <a:r>
              <a:rPr lang="en-US" sz="1067" dirty="0">
                <a:solidFill>
                  <a:srgbClr val="000000"/>
                </a:solidFill>
              </a:rPr>
              <a:t>Production Measurements </a:t>
            </a:r>
          </a:p>
        </p:txBody>
      </p:sp>
      <p:sp>
        <p:nvSpPr>
          <p:cNvPr id="47" name="TextBox 46">
            <a:extLst>
              <a:ext uri="{FF2B5EF4-FFF2-40B4-BE49-F238E27FC236}">
                <a16:creationId xmlns:a16="http://schemas.microsoft.com/office/drawing/2014/main" id="{C03935F8-7056-C863-F2BB-569AE792D13B}"/>
              </a:ext>
            </a:extLst>
          </p:cNvPr>
          <p:cNvSpPr txBox="1"/>
          <p:nvPr/>
        </p:nvSpPr>
        <p:spPr>
          <a:xfrm>
            <a:off x="2007651" y="3332481"/>
            <a:ext cx="1467600" cy="9133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Core Logs</a:t>
            </a:r>
          </a:p>
          <a:p>
            <a:pPr defTabSz="609585"/>
            <a:r>
              <a:rPr lang="en-US" sz="1067" dirty="0">
                <a:solidFill>
                  <a:srgbClr val="000000"/>
                </a:solidFill>
              </a:rPr>
              <a:t> SCAL</a:t>
            </a:r>
          </a:p>
          <a:p>
            <a:pPr defTabSz="609585"/>
            <a:r>
              <a:rPr lang="en-US" sz="1067" dirty="0">
                <a:solidFill>
                  <a:srgbClr val="000000"/>
                </a:solidFill>
              </a:rPr>
              <a:t>Improve Well Logs</a:t>
            </a:r>
          </a:p>
          <a:p>
            <a:pPr defTabSz="609585"/>
            <a:r>
              <a:rPr lang="en-US" sz="1067" dirty="0">
                <a:solidFill>
                  <a:srgbClr val="000000"/>
                </a:solidFill>
              </a:rPr>
              <a:t>Stratigraphy</a:t>
            </a:r>
          </a:p>
          <a:p>
            <a:pPr defTabSz="609585"/>
            <a:r>
              <a:rPr lang="en-US" sz="1067" dirty="0">
                <a:solidFill>
                  <a:srgbClr val="000000"/>
                </a:solidFill>
              </a:rPr>
              <a:t>Petrophysics Interp. 	</a:t>
            </a:r>
          </a:p>
        </p:txBody>
      </p:sp>
      <p:sp>
        <p:nvSpPr>
          <p:cNvPr id="48" name="TextBox 47">
            <a:extLst>
              <a:ext uri="{FF2B5EF4-FFF2-40B4-BE49-F238E27FC236}">
                <a16:creationId xmlns:a16="http://schemas.microsoft.com/office/drawing/2014/main" id="{ED2E3F75-4711-00D5-1120-275BB9E79CA0}"/>
              </a:ext>
            </a:extLst>
          </p:cNvPr>
          <p:cNvSpPr txBox="1"/>
          <p:nvPr/>
        </p:nvSpPr>
        <p:spPr>
          <a:xfrm>
            <a:off x="0" y="2591077"/>
            <a:ext cx="1198880" cy="42075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Seismic </a:t>
            </a:r>
            <a:r>
              <a:rPr lang="en-US" sz="1067">
                <a:solidFill>
                  <a:srgbClr val="000000"/>
                </a:solidFill>
              </a:rPr>
              <a:t>Interp.</a:t>
            </a:r>
            <a:endParaRPr lang="en-US" sz="1067" dirty="0">
              <a:solidFill>
                <a:srgbClr val="000000"/>
              </a:solidFill>
            </a:endParaRPr>
          </a:p>
          <a:p>
            <a:pPr defTabSz="609585"/>
            <a:r>
              <a:rPr lang="en-US" sz="1067">
                <a:solidFill>
                  <a:srgbClr val="000000"/>
                </a:solidFill>
              </a:rPr>
              <a:t>Microseismic</a:t>
            </a:r>
            <a:endParaRPr lang="en-US" sz="1067" dirty="0">
              <a:solidFill>
                <a:srgbClr val="000000"/>
              </a:solidFill>
            </a:endParaRPr>
          </a:p>
        </p:txBody>
      </p:sp>
      <p:sp>
        <p:nvSpPr>
          <p:cNvPr id="49" name="TextBox 48">
            <a:extLst>
              <a:ext uri="{FF2B5EF4-FFF2-40B4-BE49-F238E27FC236}">
                <a16:creationId xmlns:a16="http://schemas.microsoft.com/office/drawing/2014/main" id="{D4486008-DC65-4FA5-AAC2-FB4F857BB143}"/>
              </a:ext>
            </a:extLst>
          </p:cNvPr>
          <p:cNvSpPr txBox="1"/>
          <p:nvPr/>
        </p:nvSpPr>
        <p:spPr>
          <a:xfrm>
            <a:off x="1489491" y="2613212"/>
            <a:ext cx="1985760" cy="2565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a:t>
            </a:r>
            <a:r>
              <a:rPr lang="en-US" sz="1067">
                <a:solidFill>
                  <a:srgbClr val="000000"/>
                </a:solidFill>
              </a:rPr>
              <a:t>Activity” </a:t>
            </a:r>
            <a:r>
              <a:rPr lang="en-US" sz="1067" dirty="0">
                <a:solidFill>
                  <a:srgbClr val="000000"/>
                </a:solidFill>
              </a:rPr>
              <a:t>(</a:t>
            </a:r>
            <a:r>
              <a:rPr lang="en-US" sz="1067">
                <a:solidFill>
                  <a:srgbClr val="000000"/>
                </a:solidFill>
              </a:rPr>
              <a:t>Ref. Data)</a:t>
            </a:r>
            <a:endParaRPr lang="en-US" sz="1067" dirty="0">
              <a:solidFill>
                <a:srgbClr val="000000"/>
              </a:solidFill>
            </a:endParaRPr>
          </a:p>
        </p:txBody>
      </p:sp>
      <p:sp>
        <p:nvSpPr>
          <p:cNvPr id="64" name="TextBox 63">
            <a:extLst>
              <a:ext uri="{FF2B5EF4-FFF2-40B4-BE49-F238E27FC236}">
                <a16:creationId xmlns:a16="http://schemas.microsoft.com/office/drawing/2014/main" id="{732FC0B3-AA4A-405D-4304-33616318794F}"/>
              </a:ext>
            </a:extLst>
          </p:cNvPr>
          <p:cNvSpPr txBox="1"/>
          <p:nvPr/>
        </p:nvSpPr>
        <p:spPr>
          <a:xfrm>
            <a:off x="5943865" y="4983397"/>
            <a:ext cx="188976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Interpreted Facies</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Static &amp; Dynamic Properties</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65" name="TextBox 64">
            <a:extLst>
              <a:ext uri="{FF2B5EF4-FFF2-40B4-BE49-F238E27FC236}">
                <a16:creationId xmlns:a16="http://schemas.microsoft.com/office/drawing/2014/main" id="{C9927AC1-8267-9E52-0342-B2E8A9357486}"/>
              </a:ext>
            </a:extLst>
          </p:cNvPr>
          <p:cNvSpPr txBox="1"/>
          <p:nvPr/>
        </p:nvSpPr>
        <p:spPr>
          <a:xfrm>
            <a:off x="3876137" y="4983397"/>
            <a:ext cx="1380715" cy="42075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Interval Properties</a:t>
            </a:r>
          </a:p>
          <a:p>
            <a:pPr defTabSz="609585"/>
            <a:r>
              <a:rPr lang="en-US" sz="1067" dirty="0">
                <a:solidFill>
                  <a:srgbClr val="000000"/>
                </a:solidFill>
              </a:rPr>
              <a:t>Simulation Deck</a:t>
            </a:r>
          </a:p>
        </p:txBody>
      </p:sp>
      <p:sp>
        <p:nvSpPr>
          <p:cNvPr id="66" name="TextBox 65">
            <a:extLst>
              <a:ext uri="{FF2B5EF4-FFF2-40B4-BE49-F238E27FC236}">
                <a16:creationId xmlns:a16="http://schemas.microsoft.com/office/drawing/2014/main" id="{D387EC60-2DDD-5CC7-55D3-CDDDDB5499DB}"/>
              </a:ext>
            </a:extLst>
          </p:cNvPr>
          <p:cNvSpPr txBox="1"/>
          <p:nvPr/>
        </p:nvSpPr>
        <p:spPr>
          <a:xfrm>
            <a:off x="3872108" y="6118399"/>
            <a:ext cx="101109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vl2pPr lvl="1">
              <a:defRPr sz="800"/>
            </a:lvl2pPr>
          </a:lstStyle>
          <a:p>
            <a:pPr defTabSz="609585"/>
            <a:r>
              <a:rPr lang="en-US" sz="1067" dirty="0">
                <a:solidFill>
                  <a:srgbClr val="000000"/>
                </a:solidFill>
              </a:rPr>
              <a:t>Well Design</a:t>
            </a:r>
          </a:p>
        </p:txBody>
      </p:sp>
      <p:sp>
        <p:nvSpPr>
          <p:cNvPr id="67" name="TextBox 66">
            <a:extLst>
              <a:ext uri="{FF2B5EF4-FFF2-40B4-BE49-F238E27FC236}">
                <a16:creationId xmlns:a16="http://schemas.microsoft.com/office/drawing/2014/main" id="{E524084B-5F89-0605-16F6-ABBAC7DBFA24}"/>
              </a:ext>
            </a:extLst>
          </p:cNvPr>
          <p:cNvSpPr txBox="1"/>
          <p:nvPr/>
        </p:nvSpPr>
        <p:spPr>
          <a:xfrm>
            <a:off x="5812763" y="5927488"/>
            <a:ext cx="2020863"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Production Facility &amp; Pad</a:t>
            </a:r>
          </a:p>
          <a:p>
            <a:pPr defTabSz="609585"/>
            <a:r>
              <a:rPr lang="en-US" sz="1067" dirty="0">
                <a:solidFill>
                  <a:srgbClr val="000000"/>
                </a:solidFill>
                <a:latin typeface="Calibri"/>
              </a:rPr>
              <a:t>-Prod. Offset</a:t>
            </a:r>
          </a:p>
          <a:p>
            <a:pPr defTabSz="609585"/>
            <a:r>
              <a:rPr lang="en-US" sz="1067" dirty="0">
                <a:solidFill>
                  <a:srgbClr val="000000"/>
                </a:solidFill>
                <a:latin typeface="Calibri"/>
              </a:rPr>
              <a:t>-Well Test Offset </a:t>
            </a:r>
            <a:endParaRPr lang="en-US" sz="1067" dirty="0">
              <a:solidFill>
                <a:srgbClr val="000000"/>
              </a:solidFill>
              <a:latin typeface="Calibri" panose="020F0502020204030204" pitchFamily="34" charset="0"/>
              <a:ea typeface="Times New Roman" panose="02020603050405020304" pitchFamily="18" charset="0"/>
            </a:endParaRPr>
          </a:p>
        </p:txBody>
      </p:sp>
      <p:sp>
        <p:nvSpPr>
          <p:cNvPr id="68" name="TextBox 67">
            <a:extLst>
              <a:ext uri="{FF2B5EF4-FFF2-40B4-BE49-F238E27FC236}">
                <a16:creationId xmlns:a16="http://schemas.microsoft.com/office/drawing/2014/main" id="{6D6DE582-AD48-DEF4-2DA0-953C3C869CBE}"/>
              </a:ext>
            </a:extLst>
          </p:cNvPr>
          <p:cNvSpPr txBox="1"/>
          <p:nvPr/>
        </p:nvSpPr>
        <p:spPr>
          <a:xfrm>
            <a:off x="3876138" y="253113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Improve Real Time Data</a:t>
            </a:r>
          </a:p>
        </p:txBody>
      </p:sp>
      <p:sp>
        <p:nvSpPr>
          <p:cNvPr id="69" name="TextBox 68">
            <a:extLst>
              <a:ext uri="{FF2B5EF4-FFF2-40B4-BE49-F238E27FC236}">
                <a16:creationId xmlns:a16="http://schemas.microsoft.com/office/drawing/2014/main" id="{CC24D3A7-92BF-6ED5-5CA2-ECF76DF7F931}"/>
              </a:ext>
            </a:extLst>
          </p:cNvPr>
          <p:cNvSpPr txBox="1"/>
          <p:nvPr/>
        </p:nvSpPr>
        <p:spPr>
          <a:xfrm>
            <a:off x="3876138" y="3705069"/>
            <a:ext cx="1574629" cy="256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General Geochemistry</a:t>
            </a:r>
          </a:p>
        </p:txBody>
      </p:sp>
      <p:sp>
        <p:nvSpPr>
          <p:cNvPr id="70" name="TextBox 69">
            <a:extLst>
              <a:ext uri="{FF2B5EF4-FFF2-40B4-BE49-F238E27FC236}">
                <a16:creationId xmlns:a16="http://schemas.microsoft.com/office/drawing/2014/main" id="{24BC915A-5AB8-AABB-673C-8944183237CC}"/>
              </a:ext>
            </a:extLst>
          </p:cNvPr>
          <p:cNvSpPr txBox="1"/>
          <p:nvPr/>
        </p:nvSpPr>
        <p:spPr>
          <a:xfrm>
            <a:off x="5522745" y="3539633"/>
            <a:ext cx="2310880" cy="9133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609585"/>
            <a:r>
              <a:rPr lang="en-US" sz="1067" dirty="0">
                <a:solidFill>
                  <a:srgbClr val="000000"/>
                </a:solidFill>
                <a:latin typeface="Calibri" panose="020F0502020204030204" pitchFamily="34" charset="0"/>
                <a:ea typeface="Times New Roman" panose="02020603050405020304" pitchFamily="18" charset="0"/>
              </a:rPr>
              <a:t>- Petrography/Petrology (Reservoir Quality, thin section, point count,…)</a:t>
            </a:r>
          </a:p>
          <a:p>
            <a:pPr defTabSz="609585"/>
            <a:r>
              <a:rPr lang="en-US" sz="1067" dirty="0">
                <a:solidFill>
                  <a:srgbClr val="000000"/>
                </a:solidFill>
                <a:latin typeface="Calibri" panose="020F0502020204030204" pitchFamily="34" charset="0"/>
                <a:ea typeface="Times New Roman" panose="02020603050405020304" pitchFamily="18" charset="0"/>
              </a:rPr>
              <a:t>- - Rock Mechanics</a:t>
            </a:r>
          </a:p>
          <a:p>
            <a:pPr defTabSz="609585"/>
            <a:r>
              <a:rPr lang="en-US" sz="1067" dirty="0">
                <a:solidFill>
                  <a:srgbClr val="000000"/>
                </a:solidFill>
                <a:latin typeface="Calibri" panose="020F0502020204030204" pitchFamily="34" charset="0"/>
                <a:ea typeface="Times New Roman" panose="02020603050405020304" pitchFamily="18" charset="0"/>
              </a:rPr>
              <a:t> - Well Log Time/Depth Model</a:t>
            </a:r>
          </a:p>
          <a:p>
            <a:pPr defTabSz="609585">
              <a:buFont typeface="Calibri" panose="020F0502020204030204" pitchFamily="34" charset="0"/>
              <a:buChar char="-"/>
            </a:pPr>
            <a:endParaRPr lang="en-US" sz="1067" dirty="0">
              <a:solidFill>
                <a:srgbClr val="000000"/>
              </a:solidFill>
              <a:latin typeface="Calibri" panose="020F050202020403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C48934AC-2995-F43F-BFF7-84AB95011FD4}"/>
              </a:ext>
            </a:extLst>
          </p:cNvPr>
          <p:cNvSpPr txBox="1"/>
          <p:nvPr/>
        </p:nvSpPr>
        <p:spPr>
          <a:xfrm>
            <a:off x="5996777" y="2549871"/>
            <a:ext cx="1837920" cy="58496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Develop “Opportunity”</a:t>
            </a:r>
          </a:p>
          <a:p>
            <a:pPr marL="609585" lvl="1" defTabSz="609585"/>
            <a:r>
              <a:rPr lang="en-US" sz="1067" dirty="0">
                <a:solidFill>
                  <a:srgbClr val="000000"/>
                </a:solidFill>
                <a:latin typeface="Calibri"/>
              </a:rPr>
              <a:t>Lead &amp; Prospect</a:t>
            </a:r>
          </a:p>
          <a:p>
            <a:pPr marL="609585" lvl="1" defTabSz="609585"/>
            <a:r>
              <a:rPr lang="en-US" sz="1067" dirty="0">
                <a:solidFill>
                  <a:srgbClr val="000000"/>
                </a:solidFill>
                <a:latin typeface="Calibri"/>
              </a:rPr>
              <a:t>Basin</a:t>
            </a:r>
          </a:p>
        </p:txBody>
      </p:sp>
      <p:sp>
        <p:nvSpPr>
          <p:cNvPr id="72" name="TextBox 71">
            <a:extLst>
              <a:ext uri="{FF2B5EF4-FFF2-40B4-BE49-F238E27FC236}">
                <a16:creationId xmlns:a16="http://schemas.microsoft.com/office/drawing/2014/main" id="{185260B0-136F-CBA9-58D4-ED4219C7B99F}"/>
              </a:ext>
            </a:extLst>
          </p:cNvPr>
          <p:cNvSpPr txBox="1"/>
          <p:nvPr/>
        </p:nvSpPr>
        <p:spPr>
          <a:xfrm>
            <a:off x="10882489" y="6200990"/>
            <a:ext cx="12543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Choke Side</a:t>
            </a:r>
            <a:endParaRPr lang="en-US" sz="1067" dirty="0">
              <a:solidFill>
                <a:srgbClr val="000000"/>
              </a:solidFill>
            </a:endParaRPr>
          </a:p>
        </p:txBody>
      </p:sp>
      <p:sp>
        <p:nvSpPr>
          <p:cNvPr id="73" name="TextBox 72">
            <a:extLst>
              <a:ext uri="{FF2B5EF4-FFF2-40B4-BE49-F238E27FC236}">
                <a16:creationId xmlns:a16="http://schemas.microsoft.com/office/drawing/2014/main" id="{56AE48A7-871E-EFB0-35C7-9E96CB80CDEE}"/>
              </a:ext>
            </a:extLst>
          </p:cNvPr>
          <p:cNvSpPr txBox="1"/>
          <p:nvPr/>
        </p:nvSpPr>
        <p:spPr>
          <a:xfrm>
            <a:off x="8016101" y="3686439"/>
            <a:ext cx="178256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a:solidFill>
                  <a:srgbClr val="000000"/>
                </a:solidFill>
              </a:rPr>
              <a:t>Fluid Blending</a:t>
            </a:r>
            <a:endParaRPr lang="en-US" sz="1067" dirty="0">
              <a:solidFill>
                <a:srgbClr val="000000"/>
              </a:solidFill>
            </a:endParaRPr>
          </a:p>
        </p:txBody>
      </p:sp>
      <p:sp>
        <p:nvSpPr>
          <p:cNvPr id="74" name="TextBox 73">
            <a:extLst>
              <a:ext uri="{FF2B5EF4-FFF2-40B4-BE49-F238E27FC236}">
                <a16:creationId xmlns:a16="http://schemas.microsoft.com/office/drawing/2014/main" id="{A21FED48-13F3-AD66-57C5-6917DFDEB1A6}"/>
              </a:ext>
            </a:extLst>
          </p:cNvPr>
          <p:cNvSpPr txBox="1"/>
          <p:nvPr/>
        </p:nvSpPr>
        <p:spPr>
          <a:xfrm>
            <a:off x="10173629" y="3624260"/>
            <a:ext cx="195540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 Digital Rock (CT file/dataset)</a:t>
            </a:r>
          </a:p>
          <a:p>
            <a:pPr defTabSz="609585"/>
            <a:r>
              <a:rPr lang="en-US" sz="1067" dirty="0">
                <a:solidFill>
                  <a:srgbClr val="000000"/>
                </a:solidFill>
              </a:rPr>
              <a:t>- Mineralogy (XRD/XFD)</a:t>
            </a:r>
          </a:p>
        </p:txBody>
      </p:sp>
      <p:sp>
        <p:nvSpPr>
          <p:cNvPr id="75" name="TextBox 74">
            <a:extLst>
              <a:ext uri="{FF2B5EF4-FFF2-40B4-BE49-F238E27FC236}">
                <a16:creationId xmlns:a16="http://schemas.microsoft.com/office/drawing/2014/main" id="{B205F195-9A00-9369-6119-01E047ED0DA7}"/>
              </a:ext>
            </a:extLst>
          </p:cNvPr>
          <p:cNvSpPr txBox="1"/>
          <p:nvPr/>
        </p:nvSpPr>
        <p:spPr>
          <a:xfrm>
            <a:off x="8016101" y="2552826"/>
            <a:ext cx="2001520" cy="4207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Site Surveys (2D/3D – HR)</a:t>
            </a:r>
          </a:p>
          <a:p>
            <a:pPr defTabSz="609585">
              <a:buFont typeface="Calibri" panose="020F0502020204030204" pitchFamily="34" charset="0"/>
              <a:buChar char="-"/>
            </a:pPr>
            <a:r>
              <a:rPr lang="en-US" sz="1067" dirty="0">
                <a:solidFill>
                  <a:srgbClr val="000000"/>
                </a:solidFill>
                <a:latin typeface="Calibri" panose="020F0502020204030204" pitchFamily="34" charset="0"/>
                <a:ea typeface="Times New Roman" panose="02020603050405020304" pitchFamily="18" charset="0"/>
              </a:rPr>
              <a:t>DTS &amp; DAS</a:t>
            </a:r>
          </a:p>
        </p:txBody>
      </p:sp>
      <p:sp>
        <p:nvSpPr>
          <p:cNvPr id="76" name="TextBox 75">
            <a:extLst>
              <a:ext uri="{FF2B5EF4-FFF2-40B4-BE49-F238E27FC236}">
                <a16:creationId xmlns:a16="http://schemas.microsoft.com/office/drawing/2014/main" id="{9C459DF8-65A4-81CF-F9B5-9ACB30704846}"/>
              </a:ext>
            </a:extLst>
          </p:cNvPr>
          <p:cNvSpPr txBox="1"/>
          <p:nvPr/>
        </p:nvSpPr>
        <p:spPr>
          <a:xfrm>
            <a:off x="10702509" y="2573869"/>
            <a:ext cx="1426520" cy="256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buFont typeface="Calibri" panose="020F0502020204030204" pitchFamily="34" charset="0"/>
              <a:buChar char="-"/>
              <a:defRPr sz="800">
                <a:latin typeface="Calibri" panose="020F0502020204030204" pitchFamily="34" charset="0"/>
                <a:ea typeface="Times New Roman" panose="02020603050405020304" pitchFamily="18" charset="0"/>
              </a:defRPr>
            </a:lvl1pPr>
          </a:lstStyle>
          <a:p>
            <a:pPr defTabSz="609585"/>
            <a:r>
              <a:rPr lang="en-US" sz="1067" dirty="0">
                <a:solidFill>
                  <a:srgbClr val="000000"/>
                </a:solidFill>
              </a:rPr>
              <a:t>Bring “AFE/Costs”</a:t>
            </a:r>
          </a:p>
        </p:txBody>
      </p:sp>
      <p:sp>
        <p:nvSpPr>
          <p:cNvPr id="2" name="Rectangle: Rounded Corners 1">
            <a:extLst>
              <a:ext uri="{FF2B5EF4-FFF2-40B4-BE49-F238E27FC236}">
                <a16:creationId xmlns:a16="http://schemas.microsoft.com/office/drawing/2014/main" id="{53C9EC23-44A0-58BC-7B6F-B50C1A9A88C9}"/>
              </a:ext>
            </a:extLst>
          </p:cNvPr>
          <p:cNvSpPr/>
          <p:nvPr/>
        </p:nvSpPr>
        <p:spPr>
          <a:xfrm>
            <a:off x="10160" y="4602481"/>
            <a:ext cx="11755120" cy="1207127"/>
          </a:xfrm>
          <a:prstGeom prst="roundRect">
            <a:avLst/>
          </a:prstGeom>
          <a:solidFill>
            <a:schemeClr val="accent4">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fr-FR" sz="2400" dirty="0" err="1">
                <a:solidFill>
                  <a:prstClr val="white"/>
                </a:solidFill>
                <a:latin typeface="Calibri"/>
              </a:rPr>
              <a:t>ReservoirS</a:t>
            </a:r>
            <a:r>
              <a:rPr lang="fr-FR" sz="2400" dirty="0">
                <a:solidFill>
                  <a:prstClr val="white"/>
                </a:solidFill>
                <a:latin typeface="Calibri"/>
              </a:rPr>
              <a:t> &amp; Production </a:t>
            </a:r>
            <a:r>
              <a:rPr lang="fr-FR" sz="2400" dirty="0" err="1">
                <a:solidFill>
                  <a:prstClr val="white"/>
                </a:solidFill>
                <a:latin typeface="Calibri"/>
              </a:rPr>
              <a:t>Facts</a:t>
            </a:r>
            <a:endParaRPr lang="fr-FR" sz="2400" dirty="0">
              <a:solidFill>
                <a:prstClr val="white"/>
              </a:solidFill>
              <a:latin typeface="Calibri"/>
            </a:endParaRPr>
          </a:p>
        </p:txBody>
      </p:sp>
      <p:sp>
        <p:nvSpPr>
          <p:cNvPr id="6" name="Rectangle: Rounded Corners 5">
            <a:extLst>
              <a:ext uri="{FF2B5EF4-FFF2-40B4-BE49-F238E27FC236}">
                <a16:creationId xmlns:a16="http://schemas.microsoft.com/office/drawing/2014/main" id="{2ACE4280-F4BE-965E-E7A5-03FF0EA28137}"/>
              </a:ext>
            </a:extLst>
          </p:cNvPr>
          <p:cNvSpPr/>
          <p:nvPr/>
        </p:nvSpPr>
        <p:spPr>
          <a:xfrm>
            <a:off x="20320" y="3231399"/>
            <a:ext cx="11755120" cy="1243643"/>
          </a:xfrm>
          <a:prstGeom prst="roundRect">
            <a:avLst/>
          </a:prstGeom>
          <a:solidFill>
            <a:schemeClr val="accent4">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fr-FR" sz="2400" dirty="0">
                <a:solidFill>
                  <a:prstClr val="white"/>
                </a:solidFill>
                <a:latin typeface="Calibri"/>
              </a:rPr>
              <a:t>Subsurface - </a:t>
            </a:r>
            <a:r>
              <a:rPr lang="fr-FR" sz="2400" dirty="0" err="1">
                <a:solidFill>
                  <a:prstClr val="white"/>
                </a:solidFill>
                <a:latin typeface="Calibri"/>
              </a:rPr>
              <a:t>Samples</a:t>
            </a:r>
            <a:endParaRPr lang="fr-FR" sz="2400" dirty="0">
              <a:solidFill>
                <a:prstClr val="white"/>
              </a:solidFill>
              <a:latin typeface="Calibri"/>
            </a:endParaRPr>
          </a:p>
        </p:txBody>
      </p:sp>
      <p:sp>
        <p:nvSpPr>
          <p:cNvPr id="8" name="Rectangle: Rounded Corners 7">
            <a:extLst>
              <a:ext uri="{FF2B5EF4-FFF2-40B4-BE49-F238E27FC236}">
                <a16:creationId xmlns:a16="http://schemas.microsoft.com/office/drawing/2014/main" id="{69667948-E925-D4AC-BA0A-937B63653035}"/>
              </a:ext>
            </a:extLst>
          </p:cNvPr>
          <p:cNvSpPr/>
          <p:nvPr/>
        </p:nvSpPr>
        <p:spPr>
          <a:xfrm>
            <a:off x="20320" y="5867433"/>
            <a:ext cx="11755120" cy="937980"/>
          </a:xfrm>
          <a:prstGeom prst="roundRect">
            <a:avLst/>
          </a:prstGeom>
          <a:solidFill>
            <a:schemeClr val="accent4">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fr-FR" sz="2400" dirty="0">
                <a:solidFill>
                  <a:prstClr val="white"/>
                </a:solidFill>
                <a:latin typeface="Calibri"/>
              </a:rPr>
              <a:t>Facilities</a:t>
            </a:r>
          </a:p>
        </p:txBody>
      </p:sp>
      <p:sp>
        <p:nvSpPr>
          <p:cNvPr id="9" name="Rectangle: Rounded Corners 8">
            <a:extLst>
              <a:ext uri="{FF2B5EF4-FFF2-40B4-BE49-F238E27FC236}">
                <a16:creationId xmlns:a16="http://schemas.microsoft.com/office/drawing/2014/main" id="{5945D49B-9288-7897-6DB5-2724B9AF5B7D}"/>
              </a:ext>
            </a:extLst>
          </p:cNvPr>
          <p:cNvSpPr/>
          <p:nvPr/>
        </p:nvSpPr>
        <p:spPr>
          <a:xfrm>
            <a:off x="0" y="2341244"/>
            <a:ext cx="11755120" cy="835521"/>
          </a:xfrm>
          <a:prstGeom prst="roundRect">
            <a:avLst/>
          </a:prstGeom>
          <a:solidFill>
            <a:schemeClr val="accent4">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fr-FR" sz="2400" dirty="0" err="1">
                <a:solidFill>
                  <a:prstClr val="white"/>
                </a:solidFill>
                <a:latin typeface="Calibri"/>
              </a:rPr>
              <a:t>Generic</a:t>
            </a:r>
            <a:r>
              <a:rPr lang="fr-FR" sz="2400" dirty="0">
                <a:solidFill>
                  <a:prstClr val="white"/>
                </a:solidFill>
                <a:latin typeface="Calibri"/>
              </a:rPr>
              <a:t> &amp; General Subsurfaces</a:t>
            </a:r>
          </a:p>
        </p:txBody>
      </p:sp>
    </p:spTree>
    <p:extLst>
      <p:ext uri="{BB962C8B-B14F-4D97-AF65-F5344CB8AC3E}">
        <p14:creationId xmlns:p14="http://schemas.microsoft.com/office/powerpoint/2010/main" val="408952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47FBF-30AC-45D4-97DA-6D1F7CC180F1}"/>
              </a:ext>
            </a:extLst>
          </p:cNvPr>
          <p:cNvSpPr txBox="1"/>
          <p:nvPr/>
        </p:nvSpPr>
        <p:spPr>
          <a:xfrm>
            <a:off x="402141" y="2593815"/>
            <a:ext cx="7522660" cy="748988"/>
          </a:xfrm>
          <a:prstGeom prst="rect">
            <a:avLst/>
          </a:prstGeom>
          <a:noFill/>
        </p:spPr>
        <p:txBody>
          <a:bodyPr wrap="square" rtlCol="0">
            <a:spAutoFit/>
          </a:bodyPr>
          <a:lstStyle/>
          <a:p>
            <a:pPr defTabSz="609585"/>
            <a:r>
              <a:rPr lang="en-US" sz="4267" b="1" i="1" dirty="0">
                <a:solidFill>
                  <a:srgbClr val="00667F"/>
                </a:solidFill>
                <a:latin typeface="Arial"/>
                <a:cs typeface="Arial"/>
              </a:rPr>
              <a:t>Questions?</a:t>
            </a:r>
          </a:p>
        </p:txBody>
      </p:sp>
      <p:sp>
        <p:nvSpPr>
          <p:cNvPr id="7" name="Rectangle 6">
            <a:extLst>
              <a:ext uri="{FF2B5EF4-FFF2-40B4-BE49-F238E27FC236}">
                <a16:creationId xmlns:a16="http://schemas.microsoft.com/office/drawing/2014/main" id="{0B5D5FCC-26CF-4B2A-B381-4141B3FF9038}"/>
              </a:ext>
            </a:extLst>
          </p:cNvPr>
          <p:cNvSpPr/>
          <p:nvPr/>
        </p:nvSpPr>
        <p:spPr>
          <a:xfrm>
            <a:off x="1732424" y="4957553"/>
            <a:ext cx="6096000" cy="830997"/>
          </a:xfrm>
          <a:prstGeom prst="rect">
            <a:avLst/>
          </a:prstGeom>
        </p:spPr>
        <p:txBody>
          <a:bodyPr>
            <a:spAutoFit/>
          </a:bodyPr>
          <a:lstStyle/>
          <a:p>
            <a:pPr marL="609585" lvl="1" defTabSz="609585"/>
            <a:endParaRPr lang="en-US" sz="1600" dirty="0">
              <a:solidFill>
                <a:srgbClr val="000000"/>
              </a:solidFill>
              <a:latin typeface="Calibri"/>
            </a:endParaRPr>
          </a:p>
          <a:p>
            <a:pPr marL="609585" lvl="1" defTabSz="609585"/>
            <a:r>
              <a:rPr lang="en-US" sz="1600" dirty="0">
                <a:solidFill>
                  <a:srgbClr val="000000"/>
                </a:solidFill>
                <a:latin typeface="Calibri"/>
              </a:rPr>
              <a:t>	</a:t>
            </a:r>
          </a:p>
          <a:p>
            <a:pPr marL="609585" lvl="1" defTabSz="609585"/>
            <a:r>
              <a:rPr lang="en-US" sz="1600" dirty="0">
                <a:solidFill>
                  <a:srgbClr val="000000"/>
                </a:solidFill>
                <a:latin typeface="Calibri"/>
              </a:rPr>
              <a:t>	</a:t>
            </a:r>
            <a:endParaRPr lang="en-US" sz="1467" dirty="0">
              <a:solidFill>
                <a:srgbClr val="000000"/>
              </a:solidFill>
              <a:latin typeface="Calibri"/>
            </a:endParaRPr>
          </a:p>
        </p:txBody>
      </p:sp>
    </p:spTree>
    <p:extLst>
      <p:ext uri="{BB962C8B-B14F-4D97-AF65-F5344CB8AC3E}">
        <p14:creationId xmlns:p14="http://schemas.microsoft.com/office/powerpoint/2010/main" val="352854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4</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DE1B613B-1C09-330A-7D85-6EF2A7A7D457}"/>
              </a:ext>
            </a:extLst>
          </p:cNvPr>
          <p:cNvSpPr txBox="1"/>
          <p:nvPr/>
        </p:nvSpPr>
        <p:spPr>
          <a:xfrm>
            <a:off x="4199108" y="1775956"/>
            <a:ext cx="3562872" cy="646331"/>
          </a:xfrm>
          <a:prstGeom prst="rect">
            <a:avLst/>
          </a:prstGeom>
          <a:noFill/>
        </p:spPr>
        <p:txBody>
          <a:bodyPr wrap="square" rtlCol="0">
            <a:spAutoFit/>
          </a:bodyPr>
          <a:lstStyle/>
          <a:p>
            <a:pPr algn="ctr"/>
            <a:r>
              <a:rPr lang="fr-FR" dirty="0"/>
              <a:t>Transverse DD Teams</a:t>
            </a:r>
          </a:p>
          <a:p>
            <a:pPr algn="ctr"/>
            <a:r>
              <a:rPr lang="fr-FR" dirty="0" err="1"/>
              <a:t>Delivering</a:t>
            </a:r>
            <a:r>
              <a:rPr lang="fr-FR" dirty="0"/>
              <a:t> « Universal » Contents</a:t>
            </a:r>
          </a:p>
        </p:txBody>
      </p:sp>
      <p:sp>
        <p:nvSpPr>
          <p:cNvPr id="30" name="TextBox 29">
            <a:extLst>
              <a:ext uri="{FF2B5EF4-FFF2-40B4-BE49-F238E27FC236}">
                <a16:creationId xmlns:a16="http://schemas.microsoft.com/office/drawing/2014/main" id="{23800E3B-511C-868C-EB5D-D87E370A91BC}"/>
              </a:ext>
            </a:extLst>
          </p:cNvPr>
          <p:cNvSpPr txBox="1"/>
          <p:nvPr/>
        </p:nvSpPr>
        <p:spPr>
          <a:xfrm>
            <a:off x="2417672" y="4361899"/>
            <a:ext cx="3562872" cy="646331"/>
          </a:xfrm>
          <a:prstGeom prst="rect">
            <a:avLst/>
          </a:prstGeom>
          <a:noFill/>
        </p:spPr>
        <p:txBody>
          <a:bodyPr wrap="square" rtlCol="0">
            <a:spAutoFit/>
          </a:bodyPr>
          <a:lstStyle/>
          <a:p>
            <a:pPr algn="ctr"/>
            <a:r>
              <a:rPr lang="fr-FR" dirty="0"/>
              <a:t>Self Standing « Domain </a:t>
            </a:r>
            <a:r>
              <a:rPr lang="fr-FR" dirty="0" err="1"/>
              <a:t>Based</a:t>
            </a:r>
            <a:r>
              <a:rPr lang="fr-FR" dirty="0"/>
              <a:t> » DD Teams</a:t>
            </a:r>
          </a:p>
        </p:txBody>
      </p:sp>
      <p:sp>
        <p:nvSpPr>
          <p:cNvPr id="31" name="TextBox 30">
            <a:extLst>
              <a:ext uri="{FF2B5EF4-FFF2-40B4-BE49-F238E27FC236}">
                <a16:creationId xmlns:a16="http://schemas.microsoft.com/office/drawing/2014/main" id="{420E02DD-9117-99ED-C030-8699C609A227}"/>
              </a:ext>
            </a:extLst>
          </p:cNvPr>
          <p:cNvSpPr txBox="1"/>
          <p:nvPr/>
        </p:nvSpPr>
        <p:spPr>
          <a:xfrm>
            <a:off x="7002125" y="4311789"/>
            <a:ext cx="1882303" cy="1200329"/>
          </a:xfrm>
          <a:prstGeom prst="rect">
            <a:avLst/>
          </a:prstGeom>
          <a:noFill/>
        </p:spPr>
        <p:txBody>
          <a:bodyPr wrap="square" rtlCol="0">
            <a:spAutoFit/>
          </a:bodyPr>
          <a:lstStyle/>
          <a:p>
            <a:pPr algn="ctr"/>
            <a:r>
              <a:rPr lang="fr-FR" dirty="0"/>
              <a:t>« Domain </a:t>
            </a:r>
            <a:r>
              <a:rPr lang="fr-FR" dirty="0" err="1"/>
              <a:t>Based</a:t>
            </a:r>
            <a:r>
              <a:rPr lang="fr-FR" dirty="0"/>
              <a:t> » DD Teams Embedded </a:t>
            </a:r>
            <a:r>
              <a:rPr lang="fr-FR" dirty="0" err="1"/>
              <a:t>within</a:t>
            </a:r>
            <a:r>
              <a:rPr lang="fr-FR" dirty="0"/>
              <a:t> Project Teams</a:t>
            </a:r>
          </a:p>
        </p:txBody>
      </p:sp>
      <p:sp>
        <p:nvSpPr>
          <p:cNvPr id="32" name="TextBox 31">
            <a:extLst>
              <a:ext uri="{FF2B5EF4-FFF2-40B4-BE49-F238E27FC236}">
                <a16:creationId xmlns:a16="http://schemas.microsoft.com/office/drawing/2014/main" id="{F1634A73-37B1-3755-BB36-86C1BE32E7E4}"/>
              </a:ext>
            </a:extLst>
          </p:cNvPr>
          <p:cNvSpPr txBox="1"/>
          <p:nvPr/>
        </p:nvSpPr>
        <p:spPr>
          <a:xfrm>
            <a:off x="8871343" y="3506588"/>
            <a:ext cx="1882303" cy="646331"/>
          </a:xfrm>
          <a:prstGeom prst="rect">
            <a:avLst/>
          </a:prstGeom>
          <a:noFill/>
        </p:spPr>
        <p:txBody>
          <a:bodyPr wrap="square" rtlCol="0">
            <a:spAutoFit/>
          </a:bodyPr>
          <a:lstStyle/>
          <a:p>
            <a:pPr algn="ctr"/>
            <a:r>
              <a:rPr lang="fr-FR" dirty="0"/>
              <a:t>DD Staff </a:t>
            </a:r>
            <a:r>
              <a:rPr lang="fr-FR" dirty="0" err="1"/>
              <a:t>working</a:t>
            </a:r>
            <a:r>
              <a:rPr lang="fr-FR" dirty="0"/>
              <a:t> </a:t>
            </a:r>
            <a:r>
              <a:rPr lang="fr-FR" dirty="0" err="1"/>
              <a:t>within</a:t>
            </a:r>
            <a:r>
              <a:rPr lang="fr-FR" dirty="0"/>
              <a:t> </a:t>
            </a:r>
            <a:r>
              <a:rPr lang="fr-FR" dirty="0" err="1"/>
              <a:t>Projects</a:t>
            </a:r>
            <a:endParaRPr lang="fr-FR" dirty="0"/>
          </a:p>
        </p:txBody>
      </p:sp>
    </p:spTree>
    <p:extLst>
      <p:ext uri="{BB962C8B-B14F-4D97-AF65-F5344CB8AC3E}">
        <p14:creationId xmlns:p14="http://schemas.microsoft.com/office/powerpoint/2010/main" val="205896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5</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6</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
        <p:nvSpPr>
          <p:cNvPr id="2" name="TextBox 1">
            <a:extLst>
              <a:ext uri="{FF2B5EF4-FFF2-40B4-BE49-F238E27FC236}">
                <a16:creationId xmlns:a16="http://schemas.microsoft.com/office/drawing/2014/main" id="{7E2A5ADE-1E0E-61E1-8145-0341A99381DE}"/>
              </a:ext>
            </a:extLst>
          </p:cNvPr>
          <p:cNvSpPr txBox="1"/>
          <p:nvPr/>
        </p:nvSpPr>
        <p:spPr>
          <a:xfrm>
            <a:off x="8374566" y="1234223"/>
            <a:ext cx="2108705" cy="338554"/>
          </a:xfrm>
          <a:prstGeom prst="rect">
            <a:avLst/>
          </a:prstGeom>
          <a:noFill/>
        </p:spPr>
        <p:txBody>
          <a:bodyPr wrap="square" rtlCol="0">
            <a:spAutoFit/>
          </a:bodyPr>
          <a:lstStyle/>
          <a:p>
            <a:r>
              <a:rPr lang="fr-FR" sz="1600" b="1" dirty="0">
                <a:solidFill>
                  <a:srgbClr val="FF0000"/>
                </a:solidFill>
              </a:rPr>
              <a:t>* : </a:t>
            </a:r>
            <a:r>
              <a:rPr lang="fr-FR" sz="1600" dirty="0"/>
              <a:t>Thomas Gehrmann</a:t>
            </a:r>
          </a:p>
        </p:txBody>
      </p:sp>
      <p:sp>
        <p:nvSpPr>
          <p:cNvPr id="3" name="TextBox 2">
            <a:extLst>
              <a:ext uri="{FF2B5EF4-FFF2-40B4-BE49-F238E27FC236}">
                <a16:creationId xmlns:a16="http://schemas.microsoft.com/office/drawing/2014/main" id="{994CED7D-9332-CF47-0E57-9EA1B3A286A2}"/>
              </a:ext>
            </a:extLst>
          </p:cNvPr>
          <p:cNvSpPr txBox="1"/>
          <p:nvPr/>
        </p:nvSpPr>
        <p:spPr>
          <a:xfrm>
            <a:off x="8374566" y="1665476"/>
            <a:ext cx="2108705" cy="338554"/>
          </a:xfrm>
          <a:prstGeom prst="rect">
            <a:avLst/>
          </a:prstGeom>
          <a:noFill/>
        </p:spPr>
        <p:txBody>
          <a:bodyPr wrap="square" rtlCol="0">
            <a:spAutoFit/>
          </a:bodyPr>
          <a:lstStyle/>
          <a:p>
            <a:r>
              <a:rPr lang="fr-FR" sz="1600" b="1" dirty="0">
                <a:solidFill>
                  <a:srgbClr val="FF0000"/>
                </a:solidFill>
              </a:rPr>
              <a:t>* : </a:t>
            </a:r>
            <a:r>
              <a:rPr lang="fr-FR" sz="1600" dirty="0"/>
              <a:t>Linda Bragg</a:t>
            </a:r>
          </a:p>
        </p:txBody>
      </p:sp>
      <p:sp>
        <p:nvSpPr>
          <p:cNvPr id="4" name="TextBox 3">
            <a:extLst>
              <a:ext uri="{FF2B5EF4-FFF2-40B4-BE49-F238E27FC236}">
                <a16:creationId xmlns:a16="http://schemas.microsoft.com/office/drawing/2014/main" id="{6E554350-00AC-99F7-C240-7370BF3FE8CB}"/>
              </a:ext>
            </a:extLst>
          </p:cNvPr>
          <p:cNvSpPr txBox="1"/>
          <p:nvPr/>
        </p:nvSpPr>
        <p:spPr>
          <a:xfrm>
            <a:off x="8374566" y="2108652"/>
            <a:ext cx="2108705" cy="338554"/>
          </a:xfrm>
          <a:prstGeom prst="rect">
            <a:avLst/>
          </a:prstGeom>
          <a:noFill/>
        </p:spPr>
        <p:txBody>
          <a:bodyPr wrap="square" rtlCol="0">
            <a:spAutoFit/>
          </a:bodyPr>
          <a:lstStyle/>
          <a:p>
            <a:r>
              <a:rPr lang="fr-FR" sz="1600" b="1" dirty="0">
                <a:solidFill>
                  <a:srgbClr val="FF0000"/>
                </a:solidFill>
              </a:rPr>
              <a:t>* : </a:t>
            </a:r>
            <a:r>
              <a:rPr lang="fr-FR" sz="1600" dirty="0"/>
              <a:t>Keith Wall (</a:t>
            </a:r>
            <a:r>
              <a:rPr lang="fr-FR" sz="1600" dirty="0" err="1"/>
              <a:t>dep</a:t>
            </a:r>
            <a:r>
              <a:rPr lang="fr-FR" sz="1600" dirty="0"/>
              <a:t>.)</a:t>
            </a:r>
          </a:p>
        </p:txBody>
      </p:sp>
      <p:sp>
        <p:nvSpPr>
          <p:cNvPr id="6" name="TextBox 5">
            <a:extLst>
              <a:ext uri="{FF2B5EF4-FFF2-40B4-BE49-F238E27FC236}">
                <a16:creationId xmlns:a16="http://schemas.microsoft.com/office/drawing/2014/main" id="{02744287-6896-E6D6-5B29-1B63080E7595}"/>
              </a:ext>
            </a:extLst>
          </p:cNvPr>
          <p:cNvSpPr txBox="1"/>
          <p:nvPr/>
        </p:nvSpPr>
        <p:spPr>
          <a:xfrm>
            <a:off x="8364539" y="2607010"/>
            <a:ext cx="2108705" cy="338554"/>
          </a:xfrm>
          <a:prstGeom prst="rect">
            <a:avLst/>
          </a:prstGeom>
          <a:noFill/>
        </p:spPr>
        <p:txBody>
          <a:bodyPr wrap="square" rtlCol="0">
            <a:spAutoFit/>
          </a:bodyPr>
          <a:lstStyle/>
          <a:p>
            <a:r>
              <a:rPr lang="fr-FR" sz="1600" b="1" dirty="0">
                <a:solidFill>
                  <a:srgbClr val="FF0000"/>
                </a:solidFill>
              </a:rPr>
              <a:t>* : </a:t>
            </a:r>
            <a:r>
              <a:rPr lang="fr-FR" sz="1600" dirty="0"/>
              <a:t>Vacant</a:t>
            </a:r>
          </a:p>
        </p:txBody>
      </p:sp>
      <p:sp>
        <p:nvSpPr>
          <p:cNvPr id="7" name="TextBox 6">
            <a:extLst>
              <a:ext uri="{FF2B5EF4-FFF2-40B4-BE49-F238E27FC236}">
                <a16:creationId xmlns:a16="http://schemas.microsoft.com/office/drawing/2014/main" id="{691D8124-578E-7203-20B2-CF6457CA9218}"/>
              </a:ext>
            </a:extLst>
          </p:cNvPr>
          <p:cNvSpPr txBox="1"/>
          <p:nvPr/>
        </p:nvSpPr>
        <p:spPr>
          <a:xfrm>
            <a:off x="3297383" y="4247489"/>
            <a:ext cx="2108705" cy="338554"/>
          </a:xfrm>
          <a:prstGeom prst="rect">
            <a:avLst/>
          </a:prstGeom>
          <a:noFill/>
        </p:spPr>
        <p:txBody>
          <a:bodyPr wrap="square" rtlCol="0">
            <a:spAutoFit/>
          </a:bodyPr>
          <a:lstStyle/>
          <a:p>
            <a:r>
              <a:rPr lang="fr-FR" sz="1600" b="1" dirty="0">
                <a:solidFill>
                  <a:srgbClr val="FF0000"/>
                </a:solidFill>
              </a:rPr>
              <a:t>* : </a:t>
            </a:r>
            <a:r>
              <a:rPr lang="fr-FR" sz="1600" dirty="0"/>
              <a:t>Jenni LaRue</a:t>
            </a:r>
          </a:p>
        </p:txBody>
      </p:sp>
      <p:sp>
        <p:nvSpPr>
          <p:cNvPr id="8" name="TextBox 7">
            <a:extLst>
              <a:ext uri="{FF2B5EF4-FFF2-40B4-BE49-F238E27FC236}">
                <a16:creationId xmlns:a16="http://schemas.microsoft.com/office/drawing/2014/main" id="{F72CC91B-7FA1-FEBB-7D22-308B9CBC52AF}"/>
              </a:ext>
            </a:extLst>
          </p:cNvPr>
          <p:cNvSpPr txBox="1"/>
          <p:nvPr/>
        </p:nvSpPr>
        <p:spPr>
          <a:xfrm>
            <a:off x="1567459" y="4023701"/>
            <a:ext cx="1519024" cy="584775"/>
          </a:xfrm>
          <a:prstGeom prst="rect">
            <a:avLst/>
          </a:prstGeom>
          <a:noFill/>
        </p:spPr>
        <p:txBody>
          <a:bodyPr wrap="square" rtlCol="0">
            <a:spAutoFit/>
          </a:bodyPr>
          <a:lstStyle/>
          <a:p>
            <a:r>
              <a:rPr lang="fr-FR" sz="1600" b="1" dirty="0">
                <a:solidFill>
                  <a:srgbClr val="FF0000"/>
                </a:solidFill>
              </a:rPr>
              <a:t>* : </a:t>
            </a:r>
            <a:r>
              <a:rPr lang="fr-FR" sz="1600" dirty="0"/>
              <a:t>Charles Onojeghuo</a:t>
            </a:r>
          </a:p>
        </p:txBody>
      </p:sp>
      <p:sp>
        <p:nvSpPr>
          <p:cNvPr id="17" name="TextBox 16">
            <a:extLst>
              <a:ext uri="{FF2B5EF4-FFF2-40B4-BE49-F238E27FC236}">
                <a16:creationId xmlns:a16="http://schemas.microsoft.com/office/drawing/2014/main" id="{66306F17-7717-1410-EC07-7B36A17D49F7}"/>
              </a:ext>
            </a:extLst>
          </p:cNvPr>
          <p:cNvSpPr txBox="1"/>
          <p:nvPr/>
        </p:nvSpPr>
        <p:spPr>
          <a:xfrm>
            <a:off x="1422062" y="6129433"/>
            <a:ext cx="2108705" cy="338554"/>
          </a:xfrm>
          <a:prstGeom prst="rect">
            <a:avLst/>
          </a:prstGeom>
          <a:noFill/>
        </p:spPr>
        <p:txBody>
          <a:bodyPr wrap="square" rtlCol="0">
            <a:spAutoFit/>
          </a:bodyPr>
          <a:lstStyle/>
          <a:p>
            <a:r>
              <a:rPr lang="fr-FR" sz="1600" b="1" dirty="0">
                <a:solidFill>
                  <a:srgbClr val="FF0000"/>
                </a:solidFill>
              </a:rPr>
              <a:t>* : </a:t>
            </a:r>
            <a:r>
              <a:rPr lang="fr-FR" sz="1600" dirty="0"/>
              <a:t>Leti Rodriguez</a:t>
            </a:r>
          </a:p>
        </p:txBody>
      </p:sp>
      <p:sp>
        <p:nvSpPr>
          <p:cNvPr id="29" name="TextBox 28">
            <a:extLst>
              <a:ext uri="{FF2B5EF4-FFF2-40B4-BE49-F238E27FC236}">
                <a16:creationId xmlns:a16="http://schemas.microsoft.com/office/drawing/2014/main" id="{84B25C07-AB43-075B-7DFD-F2842E325A6E}"/>
              </a:ext>
            </a:extLst>
          </p:cNvPr>
          <p:cNvSpPr txBox="1"/>
          <p:nvPr/>
        </p:nvSpPr>
        <p:spPr>
          <a:xfrm>
            <a:off x="3345833" y="6132289"/>
            <a:ext cx="2108705" cy="338554"/>
          </a:xfrm>
          <a:prstGeom prst="rect">
            <a:avLst/>
          </a:prstGeom>
          <a:noFill/>
        </p:spPr>
        <p:txBody>
          <a:bodyPr wrap="square" rtlCol="0">
            <a:spAutoFit/>
          </a:bodyPr>
          <a:lstStyle/>
          <a:p>
            <a:r>
              <a:rPr lang="fr-FR" sz="1600" b="1" dirty="0">
                <a:solidFill>
                  <a:srgbClr val="FF0000"/>
                </a:solidFill>
              </a:rPr>
              <a:t>* : </a:t>
            </a:r>
            <a:r>
              <a:rPr lang="fr-FR" sz="1600" dirty="0"/>
              <a:t>Vacant</a:t>
            </a:r>
          </a:p>
        </p:txBody>
      </p:sp>
      <p:sp>
        <p:nvSpPr>
          <p:cNvPr id="30" name="TextBox 29">
            <a:extLst>
              <a:ext uri="{FF2B5EF4-FFF2-40B4-BE49-F238E27FC236}">
                <a16:creationId xmlns:a16="http://schemas.microsoft.com/office/drawing/2014/main" id="{49894DC6-2B0F-B419-7BFE-0735A90446D9}"/>
              </a:ext>
            </a:extLst>
          </p:cNvPr>
          <p:cNvSpPr txBox="1"/>
          <p:nvPr/>
        </p:nvSpPr>
        <p:spPr>
          <a:xfrm>
            <a:off x="4995465" y="6129433"/>
            <a:ext cx="2108705" cy="338554"/>
          </a:xfrm>
          <a:prstGeom prst="rect">
            <a:avLst/>
          </a:prstGeom>
          <a:noFill/>
        </p:spPr>
        <p:txBody>
          <a:bodyPr wrap="square" rtlCol="0">
            <a:spAutoFit/>
          </a:bodyPr>
          <a:lstStyle/>
          <a:p>
            <a:r>
              <a:rPr lang="fr-FR" sz="1600" b="1" dirty="0">
                <a:solidFill>
                  <a:srgbClr val="FF0000"/>
                </a:solidFill>
              </a:rPr>
              <a:t>* : </a:t>
            </a:r>
            <a:r>
              <a:rPr lang="fr-FR" sz="1600" dirty="0"/>
              <a:t>Kim Brosnan</a:t>
            </a:r>
          </a:p>
        </p:txBody>
      </p:sp>
      <p:sp>
        <p:nvSpPr>
          <p:cNvPr id="31" name="TextBox 30">
            <a:extLst>
              <a:ext uri="{FF2B5EF4-FFF2-40B4-BE49-F238E27FC236}">
                <a16:creationId xmlns:a16="http://schemas.microsoft.com/office/drawing/2014/main" id="{B6045244-C6D5-690D-9344-6103C71E6D86}"/>
              </a:ext>
            </a:extLst>
          </p:cNvPr>
          <p:cNvSpPr txBox="1"/>
          <p:nvPr/>
        </p:nvSpPr>
        <p:spPr>
          <a:xfrm>
            <a:off x="7201715" y="6123531"/>
            <a:ext cx="2108705" cy="338554"/>
          </a:xfrm>
          <a:prstGeom prst="rect">
            <a:avLst/>
          </a:prstGeom>
          <a:noFill/>
        </p:spPr>
        <p:txBody>
          <a:bodyPr wrap="square" rtlCol="0">
            <a:spAutoFit/>
          </a:bodyPr>
          <a:lstStyle/>
          <a:p>
            <a:r>
              <a:rPr lang="fr-FR" sz="1600" b="1" dirty="0">
                <a:solidFill>
                  <a:srgbClr val="FF0000"/>
                </a:solidFill>
              </a:rPr>
              <a:t>* : </a:t>
            </a:r>
            <a:r>
              <a:rPr lang="fr-FR" sz="1600" dirty="0"/>
              <a:t>Keith Wall</a:t>
            </a:r>
          </a:p>
        </p:txBody>
      </p:sp>
      <p:sp>
        <p:nvSpPr>
          <p:cNvPr id="32" name="TextBox 31">
            <a:extLst>
              <a:ext uri="{FF2B5EF4-FFF2-40B4-BE49-F238E27FC236}">
                <a16:creationId xmlns:a16="http://schemas.microsoft.com/office/drawing/2014/main" id="{5D06253E-5FD8-082C-5169-661D514D966A}"/>
              </a:ext>
            </a:extLst>
          </p:cNvPr>
          <p:cNvSpPr txBox="1"/>
          <p:nvPr/>
        </p:nvSpPr>
        <p:spPr>
          <a:xfrm>
            <a:off x="7215913" y="4091303"/>
            <a:ext cx="2108705" cy="584775"/>
          </a:xfrm>
          <a:prstGeom prst="rect">
            <a:avLst/>
          </a:prstGeom>
          <a:noFill/>
        </p:spPr>
        <p:txBody>
          <a:bodyPr wrap="square" rtlCol="0">
            <a:spAutoFit/>
          </a:bodyPr>
          <a:lstStyle/>
          <a:p>
            <a:r>
              <a:rPr lang="fr-FR" sz="1600" b="1" dirty="0">
                <a:solidFill>
                  <a:srgbClr val="FF0000"/>
                </a:solidFill>
              </a:rPr>
              <a:t>* : </a:t>
            </a:r>
            <a:r>
              <a:rPr lang="fr-FR" sz="1600" dirty="0"/>
              <a:t>Chris Hough </a:t>
            </a:r>
          </a:p>
          <a:p>
            <a:r>
              <a:rPr lang="fr-FR" sz="1600" dirty="0"/>
              <a:t>(</a:t>
            </a:r>
            <a:r>
              <a:rPr lang="fr-FR" sz="1600" dirty="0" err="1"/>
              <a:t>dep</a:t>
            </a:r>
            <a:r>
              <a:rPr lang="fr-FR" sz="1600" dirty="0"/>
              <a:t>)</a:t>
            </a:r>
          </a:p>
        </p:txBody>
      </p:sp>
      <p:sp>
        <p:nvSpPr>
          <p:cNvPr id="34" name="TextBox 33">
            <a:extLst>
              <a:ext uri="{FF2B5EF4-FFF2-40B4-BE49-F238E27FC236}">
                <a16:creationId xmlns:a16="http://schemas.microsoft.com/office/drawing/2014/main" id="{34B2F938-4E64-F685-8EDE-363109E9E608}"/>
              </a:ext>
            </a:extLst>
          </p:cNvPr>
          <p:cNvSpPr txBox="1"/>
          <p:nvPr/>
        </p:nvSpPr>
        <p:spPr>
          <a:xfrm>
            <a:off x="10113707" y="4023701"/>
            <a:ext cx="2108705" cy="338554"/>
          </a:xfrm>
          <a:prstGeom prst="rect">
            <a:avLst/>
          </a:prstGeom>
          <a:noFill/>
        </p:spPr>
        <p:txBody>
          <a:bodyPr wrap="square" rtlCol="0">
            <a:spAutoFit/>
          </a:bodyPr>
          <a:lstStyle/>
          <a:p>
            <a:r>
              <a:rPr lang="fr-FR" sz="1600" b="1" dirty="0">
                <a:solidFill>
                  <a:srgbClr val="FF0000"/>
                </a:solidFill>
              </a:rPr>
              <a:t>* : </a:t>
            </a:r>
            <a:r>
              <a:rPr lang="fr-FR" sz="1600" dirty="0"/>
              <a:t>Alice Chanvin</a:t>
            </a:r>
          </a:p>
        </p:txBody>
      </p:sp>
      <p:sp>
        <p:nvSpPr>
          <p:cNvPr id="35" name="TextBox 34">
            <a:extLst>
              <a:ext uri="{FF2B5EF4-FFF2-40B4-BE49-F238E27FC236}">
                <a16:creationId xmlns:a16="http://schemas.microsoft.com/office/drawing/2014/main" id="{34916300-BD06-6E80-51D6-6BC755490890}"/>
              </a:ext>
            </a:extLst>
          </p:cNvPr>
          <p:cNvSpPr txBox="1"/>
          <p:nvPr/>
        </p:nvSpPr>
        <p:spPr>
          <a:xfrm>
            <a:off x="10113706" y="3437089"/>
            <a:ext cx="2108705" cy="338554"/>
          </a:xfrm>
          <a:prstGeom prst="rect">
            <a:avLst/>
          </a:prstGeom>
          <a:noFill/>
        </p:spPr>
        <p:txBody>
          <a:bodyPr wrap="square" rtlCol="0">
            <a:spAutoFit/>
          </a:bodyPr>
          <a:lstStyle/>
          <a:p>
            <a:r>
              <a:rPr lang="fr-FR" sz="1600" b="1" dirty="0">
                <a:solidFill>
                  <a:srgbClr val="FF0000"/>
                </a:solidFill>
              </a:rPr>
              <a:t>* : </a:t>
            </a:r>
            <a:r>
              <a:rPr lang="fr-FR" sz="1600" dirty="0"/>
              <a:t>James Pipe</a:t>
            </a:r>
          </a:p>
        </p:txBody>
      </p:sp>
      <p:sp>
        <p:nvSpPr>
          <p:cNvPr id="36" name="TextBox 35">
            <a:extLst>
              <a:ext uri="{FF2B5EF4-FFF2-40B4-BE49-F238E27FC236}">
                <a16:creationId xmlns:a16="http://schemas.microsoft.com/office/drawing/2014/main" id="{E3109FF5-8948-5FB5-FFC1-1DF685535E4F}"/>
              </a:ext>
            </a:extLst>
          </p:cNvPr>
          <p:cNvSpPr txBox="1"/>
          <p:nvPr/>
        </p:nvSpPr>
        <p:spPr>
          <a:xfrm>
            <a:off x="9407965" y="5861226"/>
            <a:ext cx="2108705" cy="338554"/>
          </a:xfrm>
          <a:prstGeom prst="rect">
            <a:avLst/>
          </a:prstGeom>
          <a:noFill/>
        </p:spPr>
        <p:txBody>
          <a:bodyPr wrap="square" rtlCol="0">
            <a:spAutoFit/>
          </a:bodyPr>
          <a:lstStyle/>
          <a:p>
            <a:r>
              <a:rPr lang="fr-FR" sz="1600" b="1" dirty="0">
                <a:solidFill>
                  <a:srgbClr val="FF0000"/>
                </a:solidFill>
              </a:rPr>
              <a:t>* : </a:t>
            </a:r>
            <a:r>
              <a:rPr lang="fr-FR" sz="1600" dirty="0"/>
              <a:t>Pierrick GAUDIN</a:t>
            </a:r>
          </a:p>
        </p:txBody>
      </p:sp>
    </p:spTree>
    <p:extLst>
      <p:ext uri="{BB962C8B-B14F-4D97-AF65-F5344CB8AC3E}">
        <p14:creationId xmlns:p14="http://schemas.microsoft.com/office/powerpoint/2010/main" val="122632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4A0FE6EB-3CC8-4544-9FFE-7EA6AC7DC5D9}"/>
              </a:ext>
            </a:extLst>
          </p:cNvPr>
          <p:cNvSpPr/>
          <p:nvPr/>
        </p:nvSpPr>
        <p:spPr>
          <a:xfrm rot="16200000">
            <a:off x="-426808" y="2399339"/>
            <a:ext cx="1873771" cy="824459"/>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i="1" dirty="0">
                <a:solidFill>
                  <a:schemeClr val="bg1">
                    <a:lumMod val="50000"/>
                  </a:schemeClr>
                </a:solidFill>
              </a:rPr>
              <a:t>EA Ideation</a:t>
            </a:r>
          </a:p>
          <a:p>
            <a:pPr algn="ctr"/>
            <a:r>
              <a:rPr lang="fr-FR" sz="1200" i="1" dirty="0">
                <a:solidFill>
                  <a:schemeClr val="tx1"/>
                </a:solidFill>
              </a:rPr>
              <a:t>(OMC-Focal Point Approval)</a:t>
            </a:r>
          </a:p>
        </p:txBody>
      </p:sp>
      <p:cxnSp>
        <p:nvCxnSpPr>
          <p:cNvPr id="9" name="Connecteur droit avec flèche 8">
            <a:extLst>
              <a:ext uri="{FF2B5EF4-FFF2-40B4-BE49-F238E27FC236}">
                <a16:creationId xmlns:a16="http://schemas.microsoft.com/office/drawing/2014/main" id="{4A8D1D49-2127-4645-967D-47D451A25B12}"/>
              </a:ext>
            </a:extLst>
          </p:cNvPr>
          <p:cNvCxnSpPr>
            <a:cxnSpLocks/>
          </p:cNvCxnSpPr>
          <p:nvPr/>
        </p:nvCxnSpPr>
        <p:spPr>
          <a:xfrm>
            <a:off x="922307" y="2853939"/>
            <a:ext cx="294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D7DAFBD2-9467-468F-8C1F-4080787BEC42}"/>
              </a:ext>
            </a:extLst>
          </p:cNvPr>
          <p:cNvSpPr/>
          <p:nvPr/>
        </p:nvSpPr>
        <p:spPr>
          <a:xfrm>
            <a:off x="1223731" y="2484121"/>
            <a:ext cx="1873771"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Detailed Def. of Use Cases</a:t>
            </a:r>
          </a:p>
          <a:p>
            <a:pPr algn="ctr"/>
            <a:r>
              <a:rPr lang="fr-FR" dirty="0"/>
              <a:t>Datatypes List</a:t>
            </a:r>
          </a:p>
        </p:txBody>
      </p:sp>
      <p:sp>
        <p:nvSpPr>
          <p:cNvPr id="12" name="Rectangle : coins arrondis 11">
            <a:extLst>
              <a:ext uri="{FF2B5EF4-FFF2-40B4-BE49-F238E27FC236}">
                <a16:creationId xmlns:a16="http://schemas.microsoft.com/office/drawing/2014/main" id="{BE0442E4-980C-49E5-9E8B-BCDBDF96DA95}"/>
              </a:ext>
            </a:extLst>
          </p:cNvPr>
          <p:cNvSpPr/>
          <p:nvPr/>
        </p:nvSpPr>
        <p:spPr>
          <a:xfrm>
            <a:off x="3645667" y="2484121"/>
            <a:ext cx="1873771"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Schema Definition</a:t>
            </a:r>
          </a:p>
          <a:p>
            <a:pPr algn="ctr"/>
            <a:r>
              <a:rPr lang="fr-FR" sz="1400" i="1" dirty="0">
                <a:solidFill>
                  <a:schemeClr val="tx1"/>
                </a:solidFill>
              </a:rPr>
              <a:t>(Community Review)</a:t>
            </a:r>
          </a:p>
        </p:txBody>
      </p:sp>
      <p:pic>
        <p:nvPicPr>
          <p:cNvPr id="15" name="Image 14">
            <a:extLst>
              <a:ext uri="{FF2B5EF4-FFF2-40B4-BE49-F238E27FC236}">
                <a16:creationId xmlns:a16="http://schemas.microsoft.com/office/drawing/2014/main" id="{1CDFFE01-CD69-478C-9D5D-50E1F01E4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75" y="4760055"/>
            <a:ext cx="755971" cy="707197"/>
          </a:xfrm>
          <a:prstGeom prst="rect">
            <a:avLst/>
          </a:prstGeom>
        </p:spPr>
      </p:pic>
      <p:pic>
        <p:nvPicPr>
          <p:cNvPr id="17" name="Image 16">
            <a:extLst>
              <a:ext uri="{FF2B5EF4-FFF2-40B4-BE49-F238E27FC236}">
                <a16:creationId xmlns:a16="http://schemas.microsoft.com/office/drawing/2014/main" id="{0B6C5630-0154-4302-B7FF-C10DFFD6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94" y="4377822"/>
            <a:ext cx="823031" cy="195089"/>
          </a:xfrm>
          <a:prstGeom prst="rect">
            <a:avLst/>
          </a:prstGeom>
        </p:spPr>
      </p:pic>
      <p:pic>
        <p:nvPicPr>
          <p:cNvPr id="19" name="Image 18" descr="Une image contenant texte, graphiques vectoriels&#10;&#10;Description générée automatiquement">
            <a:extLst>
              <a:ext uri="{FF2B5EF4-FFF2-40B4-BE49-F238E27FC236}">
                <a16:creationId xmlns:a16="http://schemas.microsoft.com/office/drawing/2014/main" id="{7558B9AD-6491-4B55-8AD2-376993E21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808" y="4656415"/>
            <a:ext cx="707197" cy="914479"/>
          </a:xfrm>
          <a:prstGeom prst="rect">
            <a:avLst/>
          </a:prstGeom>
        </p:spPr>
      </p:pic>
      <p:pic>
        <p:nvPicPr>
          <p:cNvPr id="1026" name="Picture 2" descr="Employés de PPDM Association, lieu, carrières | LinkedIn">
            <a:extLst>
              <a:ext uri="{FF2B5EF4-FFF2-40B4-BE49-F238E27FC236}">
                <a16:creationId xmlns:a16="http://schemas.microsoft.com/office/drawing/2014/main" id="{0E5592D5-D1B7-496E-AA49-C13BFD1B0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422" y="3940982"/>
            <a:ext cx="715433" cy="71543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 coins arrondis 19">
            <a:extLst>
              <a:ext uri="{FF2B5EF4-FFF2-40B4-BE49-F238E27FC236}">
                <a16:creationId xmlns:a16="http://schemas.microsoft.com/office/drawing/2014/main" id="{30823E40-2F94-4267-B9B6-6DD38026568D}"/>
              </a:ext>
            </a:extLst>
          </p:cNvPr>
          <p:cNvSpPr/>
          <p:nvPr/>
        </p:nvSpPr>
        <p:spPr>
          <a:xfrm>
            <a:off x="739307" y="3940982"/>
            <a:ext cx="2133340" cy="1629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A9AD3B90-2FB9-47C8-AE8A-ABC91C036E66}"/>
              </a:ext>
            </a:extLst>
          </p:cNvPr>
          <p:cNvCxnSpPr>
            <a:cxnSpLocks/>
          </p:cNvCxnSpPr>
          <p:nvPr/>
        </p:nvCxnSpPr>
        <p:spPr>
          <a:xfrm flipV="1">
            <a:off x="3391783" y="2896352"/>
            <a:ext cx="0" cy="1863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835F10B-F5FC-4CA8-8661-1440130AF69B}"/>
              </a:ext>
            </a:extLst>
          </p:cNvPr>
          <p:cNvCxnSpPr>
            <a:cxnSpLocks/>
            <a:stCxn id="20" idx="3"/>
          </p:cNvCxnSpPr>
          <p:nvPr/>
        </p:nvCxnSpPr>
        <p:spPr>
          <a:xfrm>
            <a:off x="2872648" y="4755931"/>
            <a:ext cx="519137"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468F8738-0F97-46E1-8DB2-AFAD2E7B696F}"/>
              </a:ext>
            </a:extLst>
          </p:cNvPr>
          <p:cNvCxnSpPr>
            <a:cxnSpLocks/>
          </p:cNvCxnSpPr>
          <p:nvPr/>
        </p:nvCxnSpPr>
        <p:spPr>
          <a:xfrm flipV="1">
            <a:off x="3097501" y="2896350"/>
            <a:ext cx="519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8C236BAF-1EC4-477B-ABC0-B8EC0CADEB48}"/>
              </a:ext>
            </a:extLst>
          </p:cNvPr>
          <p:cNvCxnSpPr>
            <a:cxnSpLocks/>
            <a:stCxn id="12" idx="3"/>
          </p:cNvCxnSpPr>
          <p:nvPr/>
        </p:nvCxnSpPr>
        <p:spPr>
          <a:xfrm>
            <a:off x="5519437" y="2896351"/>
            <a:ext cx="36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78D33090-6ED4-48F1-A160-F5E47C97EDD2}"/>
              </a:ext>
            </a:extLst>
          </p:cNvPr>
          <p:cNvCxnSpPr>
            <a:cxnSpLocks/>
            <a:stCxn id="49" idx="3"/>
          </p:cNvCxnSpPr>
          <p:nvPr/>
        </p:nvCxnSpPr>
        <p:spPr>
          <a:xfrm flipV="1">
            <a:off x="7768574" y="2896349"/>
            <a:ext cx="300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D2649312-6A8B-4466-95A2-A735EF881F06}"/>
              </a:ext>
            </a:extLst>
          </p:cNvPr>
          <p:cNvSpPr/>
          <p:nvPr/>
        </p:nvSpPr>
        <p:spPr>
          <a:xfrm>
            <a:off x="5894803" y="2484119"/>
            <a:ext cx="1873771"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Schema Generation</a:t>
            </a:r>
          </a:p>
          <a:p>
            <a:pPr algn="ctr"/>
            <a:r>
              <a:rPr lang="fr-FR" sz="1400" i="1" dirty="0">
                <a:solidFill>
                  <a:schemeClr val="tx1"/>
                </a:solidFill>
              </a:rPr>
              <a:t>Script Automated</a:t>
            </a:r>
          </a:p>
        </p:txBody>
      </p:sp>
      <p:sp>
        <p:nvSpPr>
          <p:cNvPr id="53" name="Rectangle : coins arrondis 52">
            <a:extLst>
              <a:ext uri="{FF2B5EF4-FFF2-40B4-BE49-F238E27FC236}">
                <a16:creationId xmlns:a16="http://schemas.microsoft.com/office/drawing/2014/main" id="{3EF90738-518B-49AF-8431-9D0632EB7E41}"/>
              </a:ext>
            </a:extLst>
          </p:cNvPr>
          <p:cNvSpPr/>
          <p:nvPr/>
        </p:nvSpPr>
        <p:spPr>
          <a:xfrm>
            <a:off x="9799719" y="2467945"/>
            <a:ext cx="1118972"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Merge to Master</a:t>
            </a:r>
            <a:endParaRPr lang="fr-FR" sz="1400" i="1" dirty="0">
              <a:solidFill>
                <a:schemeClr val="tx1"/>
              </a:solidFill>
            </a:endParaRPr>
          </a:p>
        </p:txBody>
      </p:sp>
      <p:sp>
        <p:nvSpPr>
          <p:cNvPr id="57" name="Rectangle : coins arrondis 56">
            <a:extLst>
              <a:ext uri="{FF2B5EF4-FFF2-40B4-BE49-F238E27FC236}">
                <a16:creationId xmlns:a16="http://schemas.microsoft.com/office/drawing/2014/main" id="{FD67EA02-E65C-4623-AD08-F36DE344ED03}"/>
              </a:ext>
            </a:extLst>
          </p:cNvPr>
          <p:cNvSpPr/>
          <p:nvPr/>
        </p:nvSpPr>
        <p:spPr>
          <a:xfrm rot="16200000">
            <a:off x="9265585" y="2681967"/>
            <a:ext cx="3938787" cy="362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Snapshot to Community Gitlab</a:t>
            </a:r>
            <a:endParaRPr lang="fr-FR" sz="1400" i="1" dirty="0">
              <a:solidFill>
                <a:schemeClr val="tx1"/>
              </a:solidFill>
            </a:endParaRPr>
          </a:p>
        </p:txBody>
      </p:sp>
      <p:cxnSp>
        <p:nvCxnSpPr>
          <p:cNvPr id="58" name="Connecteur droit avec flèche 57">
            <a:extLst>
              <a:ext uri="{FF2B5EF4-FFF2-40B4-BE49-F238E27FC236}">
                <a16:creationId xmlns:a16="http://schemas.microsoft.com/office/drawing/2014/main" id="{9CBA82D2-EE99-42D3-AA1D-61DC0CE58492}"/>
              </a:ext>
            </a:extLst>
          </p:cNvPr>
          <p:cNvCxnSpPr>
            <a:cxnSpLocks/>
          </p:cNvCxnSpPr>
          <p:nvPr/>
        </p:nvCxnSpPr>
        <p:spPr>
          <a:xfrm>
            <a:off x="10813143" y="2896348"/>
            <a:ext cx="240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B8A6E212-1919-46EF-A5B3-2642989C9685}"/>
              </a:ext>
            </a:extLst>
          </p:cNvPr>
          <p:cNvSpPr txBox="1"/>
          <p:nvPr/>
        </p:nvSpPr>
        <p:spPr>
          <a:xfrm rot="16200000">
            <a:off x="2668048" y="4021406"/>
            <a:ext cx="1174595" cy="369332"/>
          </a:xfrm>
          <a:prstGeom prst="rect">
            <a:avLst/>
          </a:prstGeom>
          <a:noFill/>
        </p:spPr>
        <p:txBody>
          <a:bodyPr wrap="square" rtlCol="0">
            <a:spAutoFit/>
          </a:bodyPr>
          <a:lstStyle/>
          <a:p>
            <a:r>
              <a:rPr lang="fr-FR" i="1" dirty="0">
                <a:solidFill>
                  <a:srgbClr val="0070C0"/>
                </a:solidFill>
              </a:rPr>
              <a:t>Donations</a:t>
            </a:r>
          </a:p>
        </p:txBody>
      </p:sp>
      <p:grpSp>
        <p:nvGrpSpPr>
          <p:cNvPr id="65" name="Groupe 64">
            <a:extLst>
              <a:ext uri="{FF2B5EF4-FFF2-40B4-BE49-F238E27FC236}">
                <a16:creationId xmlns:a16="http://schemas.microsoft.com/office/drawing/2014/main" id="{FD12CC68-C254-4602-9020-3A2F280C1903}"/>
              </a:ext>
            </a:extLst>
          </p:cNvPr>
          <p:cNvGrpSpPr/>
          <p:nvPr/>
        </p:nvGrpSpPr>
        <p:grpSpPr>
          <a:xfrm>
            <a:off x="4202149" y="4705935"/>
            <a:ext cx="4770551" cy="1149852"/>
            <a:chOff x="5777553" y="5428943"/>
            <a:chExt cx="4770551" cy="1149852"/>
          </a:xfrm>
        </p:grpSpPr>
        <p:pic>
          <p:nvPicPr>
            <p:cNvPr id="62" name="Image 61">
              <a:extLst>
                <a:ext uri="{FF2B5EF4-FFF2-40B4-BE49-F238E27FC236}">
                  <a16:creationId xmlns:a16="http://schemas.microsoft.com/office/drawing/2014/main" id="{07F7B7DC-6DF9-44E6-BD90-8616BF9DA6FF}"/>
                </a:ext>
              </a:extLst>
            </p:cNvPr>
            <p:cNvPicPr>
              <a:picLocks noChangeAspect="1"/>
            </p:cNvPicPr>
            <p:nvPr/>
          </p:nvPicPr>
          <p:blipFill rotWithShape="1">
            <a:blip r:embed="rId6"/>
            <a:srcRect t="70451"/>
            <a:stretch/>
          </p:blipFill>
          <p:spPr>
            <a:xfrm>
              <a:off x="5777553" y="5768091"/>
              <a:ext cx="4770551" cy="810704"/>
            </a:xfrm>
            <a:prstGeom prst="rect">
              <a:avLst/>
            </a:prstGeom>
          </p:spPr>
        </p:pic>
        <p:sp>
          <p:nvSpPr>
            <p:cNvPr id="63" name="ZoneTexte 62">
              <a:extLst>
                <a:ext uri="{FF2B5EF4-FFF2-40B4-BE49-F238E27FC236}">
                  <a16:creationId xmlns:a16="http://schemas.microsoft.com/office/drawing/2014/main" id="{B61EDACF-64A3-472C-BC59-F6F88C5997A3}"/>
                </a:ext>
              </a:extLst>
            </p:cNvPr>
            <p:cNvSpPr txBox="1"/>
            <p:nvPr/>
          </p:nvSpPr>
          <p:spPr>
            <a:xfrm>
              <a:off x="6611046" y="5428943"/>
              <a:ext cx="3645250" cy="369332"/>
            </a:xfrm>
            <a:prstGeom prst="rect">
              <a:avLst/>
            </a:prstGeom>
            <a:noFill/>
          </p:spPr>
          <p:txBody>
            <a:bodyPr wrap="square" rtlCol="0">
              <a:spAutoFit/>
            </a:bodyPr>
            <a:lstStyle/>
            <a:p>
              <a:r>
                <a:rPr lang="fr-FR" i="1" dirty="0">
                  <a:solidFill>
                    <a:srgbClr val="0070C0"/>
                  </a:solidFill>
                </a:rPr>
                <a:t>Definition of Done </a:t>
              </a:r>
              <a:r>
                <a:rPr lang="fr-FR" sz="1200" i="1" dirty="0"/>
                <a:t>(Test Data Examples,…)</a:t>
              </a:r>
            </a:p>
          </p:txBody>
        </p:sp>
      </p:grpSp>
      <p:cxnSp>
        <p:nvCxnSpPr>
          <p:cNvPr id="64" name="Connecteur droit avec flèche 63">
            <a:extLst>
              <a:ext uri="{FF2B5EF4-FFF2-40B4-BE49-F238E27FC236}">
                <a16:creationId xmlns:a16="http://schemas.microsoft.com/office/drawing/2014/main" id="{682F4677-ACBD-41AC-B1E1-3FC0F0C4E606}"/>
              </a:ext>
            </a:extLst>
          </p:cNvPr>
          <p:cNvCxnSpPr>
            <a:cxnSpLocks/>
          </p:cNvCxnSpPr>
          <p:nvPr/>
        </p:nvCxnSpPr>
        <p:spPr>
          <a:xfrm flipV="1">
            <a:off x="5764491" y="2896352"/>
            <a:ext cx="0" cy="1809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Flèche : courbe vers la gauche 83">
            <a:extLst>
              <a:ext uri="{FF2B5EF4-FFF2-40B4-BE49-F238E27FC236}">
                <a16:creationId xmlns:a16="http://schemas.microsoft.com/office/drawing/2014/main" id="{E4F9C38C-0726-4860-8DDB-68945E11AA10}"/>
              </a:ext>
            </a:extLst>
          </p:cNvPr>
          <p:cNvSpPr/>
          <p:nvPr/>
        </p:nvSpPr>
        <p:spPr>
          <a:xfrm>
            <a:off x="4976887" y="2189595"/>
            <a:ext cx="432751" cy="14338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6" name="Flèche : courbe vers la gauche 85">
            <a:extLst>
              <a:ext uri="{FF2B5EF4-FFF2-40B4-BE49-F238E27FC236}">
                <a16:creationId xmlns:a16="http://schemas.microsoft.com/office/drawing/2014/main" id="{5B5D4A1B-3DF9-4E08-A3DA-CCF8A80AF0A1}"/>
              </a:ext>
            </a:extLst>
          </p:cNvPr>
          <p:cNvSpPr/>
          <p:nvPr/>
        </p:nvSpPr>
        <p:spPr>
          <a:xfrm rot="11286382">
            <a:off x="3745525" y="2131663"/>
            <a:ext cx="432751" cy="14338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7" name="Rectangle : coins arrondis 86">
            <a:extLst>
              <a:ext uri="{FF2B5EF4-FFF2-40B4-BE49-F238E27FC236}">
                <a16:creationId xmlns:a16="http://schemas.microsoft.com/office/drawing/2014/main" id="{8ED93792-55BA-4FA5-BFC9-C70691A05135}"/>
              </a:ext>
            </a:extLst>
          </p:cNvPr>
          <p:cNvSpPr/>
          <p:nvPr/>
        </p:nvSpPr>
        <p:spPr>
          <a:xfrm rot="16200000">
            <a:off x="10720489" y="2674855"/>
            <a:ext cx="2478519" cy="44298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i="1" dirty="0">
                <a:solidFill>
                  <a:schemeClr val="bg1">
                    <a:lumMod val="50000"/>
                  </a:schemeClr>
                </a:solidFill>
              </a:rPr>
              <a:t>PMC Handovered</a:t>
            </a:r>
          </a:p>
        </p:txBody>
      </p:sp>
      <p:cxnSp>
        <p:nvCxnSpPr>
          <p:cNvPr id="88" name="Connecteur droit avec flèche 87">
            <a:extLst>
              <a:ext uri="{FF2B5EF4-FFF2-40B4-BE49-F238E27FC236}">
                <a16:creationId xmlns:a16="http://schemas.microsoft.com/office/drawing/2014/main" id="{9F29C15A-9117-410B-BBD0-7431F5217C60}"/>
              </a:ext>
            </a:extLst>
          </p:cNvPr>
          <p:cNvCxnSpPr>
            <a:cxnSpLocks/>
            <a:endCxn id="87" idx="0"/>
          </p:cNvCxnSpPr>
          <p:nvPr/>
        </p:nvCxnSpPr>
        <p:spPr>
          <a:xfrm flipV="1">
            <a:off x="11375497" y="2896349"/>
            <a:ext cx="3627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ctangle : coins arrondis 89">
            <a:extLst>
              <a:ext uri="{FF2B5EF4-FFF2-40B4-BE49-F238E27FC236}">
                <a16:creationId xmlns:a16="http://schemas.microsoft.com/office/drawing/2014/main" id="{DBDAE131-9F67-44DA-BBAE-806F09468FE3}"/>
              </a:ext>
            </a:extLst>
          </p:cNvPr>
          <p:cNvSpPr/>
          <p:nvPr/>
        </p:nvSpPr>
        <p:spPr>
          <a:xfrm>
            <a:off x="8056503" y="2467945"/>
            <a:ext cx="1541259"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Technical Validation </a:t>
            </a:r>
          </a:p>
          <a:p>
            <a:pPr algn="ctr"/>
            <a:r>
              <a:rPr lang="fr-FR" sz="1400" i="1" dirty="0">
                <a:solidFill>
                  <a:schemeClr val="tx1"/>
                </a:solidFill>
              </a:rPr>
              <a:t>Test Data, Experts</a:t>
            </a:r>
          </a:p>
        </p:txBody>
      </p:sp>
      <p:cxnSp>
        <p:nvCxnSpPr>
          <p:cNvPr id="104" name="Connecteur droit avec flèche 103">
            <a:extLst>
              <a:ext uri="{FF2B5EF4-FFF2-40B4-BE49-F238E27FC236}">
                <a16:creationId xmlns:a16="http://schemas.microsoft.com/office/drawing/2014/main" id="{2FDE9956-1C64-4B81-96A9-ADBD4527AB7A}"/>
              </a:ext>
            </a:extLst>
          </p:cNvPr>
          <p:cNvCxnSpPr>
            <a:cxnSpLocks/>
            <a:stCxn id="90" idx="3"/>
            <a:endCxn id="53" idx="1"/>
          </p:cNvCxnSpPr>
          <p:nvPr/>
        </p:nvCxnSpPr>
        <p:spPr>
          <a:xfrm>
            <a:off x="9597762" y="2880175"/>
            <a:ext cx="20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2A0A1A9E-04B9-48B4-BB3F-474927F35763}"/>
              </a:ext>
            </a:extLst>
          </p:cNvPr>
          <p:cNvCxnSpPr>
            <a:cxnSpLocks/>
          </p:cNvCxnSpPr>
          <p:nvPr/>
        </p:nvCxnSpPr>
        <p:spPr>
          <a:xfrm>
            <a:off x="4582553" y="4051896"/>
            <a:ext cx="7155703" cy="0"/>
          </a:xfrm>
          <a:prstGeom prst="straightConnector1">
            <a:avLst/>
          </a:prstGeom>
          <a:ln w="15875">
            <a:solidFill>
              <a:schemeClr val="tx1"/>
            </a:solidFill>
            <a:prstDash val="lgDashDotDot"/>
            <a:tailEnd type="non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B1F3FBBB-CC59-4ADA-90A8-D3E0822D9CC5}"/>
              </a:ext>
            </a:extLst>
          </p:cNvPr>
          <p:cNvCxnSpPr>
            <a:cxnSpLocks/>
            <a:endCxn id="90" idx="2"/>
          </p:cNvCxnSpPr>
          <p:nvPr/>
        </p:nvCxnSpPr>
        <p:spPr>
          <a:xfrm flipV="1">
            <a:off x="8827132" y="3292405"/>
            <a:ext cx="0" cy="739113"/>
          </a:xfrm>
          <a:prstGeom prst="straightConnector1">
            <a:avLst/>
          </a:prstGeom>
          <a:ln w="15875">
            <a:solidFill>
              <a:schemeClr val="tx1"/>
            </a:solidFill>
            <a:prstDash val="lgDashDotDot"/>
            <a:tailEnd type="non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9D8F92A7-FE6E-425E-9773-2742472900F6}"/>
              </a:ext>
            </a:extLst>
          </p:cNvPr>
          <p:cNvCxnSpPr>
            <a:cxnSpLocks/>
            <a:endCxn id="12" idx="2"/>
          </p:cNvCxnSpPr>
          <p:nvPr/>
        </p:nvCxnSpPr>
        <p:spPr>
          <a:xfrm flipV="1">
            <a:off x="4582552" y="3308581"/>
            <a:ext cx="0" cy="722937"/>
          </a:xfrm>
          <a:prstGeom prst="straightConnector1">
            <a:avLst/>
          </a:prstGeom>
          <a:ln w="15875">
            <a:solidFill>
              <a:schemeClr val="tx1"/>
            </a:solidFill>
            <a:prstDash val="lgDashDotDot"/>
            <a:tailEnd type="stealth"/>
          </a:ln>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CCD6712C-AE16-49C7-817C-4C5738933343}"/>
              </a:ext>
            </a:extLst>
          </p:cNvPr>
          <p:cNvSpPr txBox="1"/>
          <p:nvPr/>
        </p:nvSpPr>
        <p:spPr>
          <a:xfrm>
            <a:off x="8064997" y="3740750"/>
            <a:ext cx="2194100" cy="369332"/>
          </a:xfrm>
          <a:prstGeom prst="rect">
            <a:avLst/>
          </a:prstGeom>
          <a:noFill/>
        </p:spPr>
        <p:txBody>
          <a:bodyPr wrap="square" rtlCol="0">
            <a:spAutoFit/>
          </a:bodyPr>
          <a:lstStyle/>
          <a:p>
            <a:r>
              <a:rPr lang="fr-FR" i="1" dirty="0"/>
              <a:t>Review Feedbacks</a:t>
            </a:r>
          </a:p>
        </p:txBody>
      </p:sp>
      <p:sp>
        <p:nvSpPr>
          <p:cNvPr id="47" name="Titre 1">
            <a:extLst>
              <a:ext uri="{FF2B5EF4-FFF2-40B4-BE49-F238E27FC236}">
                <a16:creationId xmlns:a16="http://schemas.microsoft.com/office/drawing/2014/main" id="{9EED0906-C21E-4152-A6CA-E0F7E85A2E11}"/>
              </a:ext>
            </a:extLst>
          </p:cNvPr>
          <p:cNvSpPr>
            <a:spLocks noGrp="1"/>
          </p:cNvSpPr>
          <p:nvPr>
            <p:ph type="title"/>
          </p:nvPr>
        </p:nvSpPr>
        <p:spPr>
          <a:xfrm>
            <a:off x="1665640" y="-25308"/>
            <a:ext cx="10515600" cy="1171091"/>
          </a:xfrm>
        </p:spPr>
        <p:txBody>
          <a:bodyPr>
            <a:normAutofit fontScale="90000"/>
          </a:bodyPr>
          <a:lstStyle/>
          <a:p>
            <a:pPr algn="r"/>
            <a:r>
              <a:rPr lang="fr-FR" sz="3600" i="1" u="sng" dirty="0"/>
              <a:t>OSDU’s Datatype Delivery Pipeline - DDSC Focus</a:t>
            </a:r>
            <a:br>
              <a:rPr lang="fr-FR" sz="3600" i="1" dirty="0"/>
            </a:br>
            <a:endParaRPr lang="fr-FR" sz="3600" i="1" dirty="0"/>
          </a:p>
        </p:txBody>
      </p:sp>
      <p:pic>
        <p:nvPicPr>
          <p:cNvPr id="48" name="Content Placeholder 6">
            <a:extLst>
              <a:ext uri="{FF2B5EF4-FFF2-40B4-BE49-F238E27FC236}">
                <a16:creationId xmlns:a16="http://schemas.microsoft.com/office/drawing/2014/main" id="{EA63DE74-54BD-4D2A-92AF-6ABE2F539E98}"/>
              </a:ext>
            </a:extLst>
          </p:cNvPr>
          <p:cNvPicPr>
            <a:picLocks noChangeAspect="1"/>
          </p:cNvPicPr>
          <p:nvPr/>
        </p:nvPicPr>
        <p:blipFill rotWithShape="1">
          <a:blip r:embed="rId7"/>
          <a:srcRect l="52999" t="79110" r="15294"/>
          <a:stretch/>
        </p:blipFill>
        <p:spPr>
          <a:xfrm>
            <a:off x="6610619" y="3331727"/>
            <a:ext cx="1157955" cy="593688"/>
          </a:xfrm>
          <a:prstGeom prst="rect">
            <a:avLst/>
          </a:prstGeom>
        </p:spPr>
      </p:pic>
      <p:cxnSp>
        <p:nvCxnSpPr>
          <p:cNvPr id="50" name="Connecteur droit avec flèche 49">
            <a:extLst>
              <a:ext uri="{FF2B5EF4-FFF2-40B4-BE49-F238E27FC236}">
                <a16:creationId xmlns:a16="http://schemas.microsoft.com/office/drawing/2014/main" id="{AACA7AA6-E10B-48B6-8BCB-AA9E4D65245D}"/>
              </a:ext>
            </a:extLst>
          </p:cNvPr>
          <p:cNvCxnSpPr>
            <a:cxnSpLocks/>
          </p:cNvCxnSpPr>
          <p:nvPr/>
        </p:nvCxnSpPr>
        <p:spPr>
          <a:xfrm flipV="1">
            <a:off x="7714839" y="3657602"/>
            <a:ext cx="33387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2" descr="Energistics Logo">
            <a:extLst>
              <a:ext uri="{FF2B5EF4-FFF2-40B4-BE49-F238E27FC236}">
                <a16:creationId xmlns:a16="http://schemas.microsoft.com/office/drawing/2014/main" id="{D608FE36-F744-42CA-BB8C-1DB8D3FFD5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8314" y="4008365"/>
            <a:ext cx="1011829" cy="18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2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4A0FE6EB-3CC8-4544-9FFE-7EA6AC7DC5D9}"/>
              </a:ext>
            </a:extLst>
          </p:cNvPr>
          <p:cNvSpPr/>
          <p:nvPr/>
        </p:nvSpPr>
        <p:spPr>
          <a:xfrm rot="16200000">
            <a:off x="-426808" y="2399339"/>
            <a:ext cx="1873771" cy="824459"/>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i="1" dirty="0">
                <a:solidFill>
                  <a:schemeClr val="bg1">
                    <a:lumMod val="50000"/>
                  </a:schemeClr>
                </a:solidFill>
              </a:rPr>
              <a:t>EA Ideation</a:t>
            </a:r>
          </a:p>
          <a:p>
            <a:pPr algn="ctr"/>
            <a:r>
              <a:rPr lang="fr-FR" sz="1200" i="1" dirty="0">
                <a:solidFill>
                  <a:schemeClr val="tx1"/>
                </a:solidFill>
              </a:rPr>
              <a:t>(OMC-Focal Point Approval)</a:t>
            </a:r>
          </a:p>
        </p:txBody>
      </p:sp>
      <p:cxnSp>
        <p:nvCxnSpPr>
          <p:cNvPr id="9" name="Connecteur droit avec flèche 8">
            <a:extLst>
              <a:ext uri="{FF2B5EF4-FFF2-40B4-BE49-F238E27FC236}">
                <a16:creationId xmlns:a16="http://schemas.microsoft.com/office/drawing/2014/main" id="{4A8D1D49-2127-4645-967D-47D451A25B12}"/>
              </a:ext>
            </a:extLst>
          </p:cNvPr>
          <p:cNvCxnSpPr>
            <a:cxnSpLocks/>
          </p:cNvCxnSpPr>
          <p:nvPr/>
        </p:nvCxnSpPr>
        <p:spPr>
          <a:xfrm>
            <a:off x="922307" y="2853939"/>
            <a:ext cx="294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D7DAFBD2-9467-468F-8C1F-4080787BEC42}"/>
              </a:ext>
            </a:extLst>
          </p:cNvPr>
          <p:cNvSpPr/>
          <p:nvPr/>
        </p:nvSpPr>
        <p:spPr>
          <a:xfrm>
            <a:off x="1223731" y="2484121"/>
            <a:ext cx="1873771" cy="824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Detailed Def. of Use Cases</a:t>
            </a:r>
          </a:p>
          <a:p>
            <a:pPr algn="ctr"/>
            <a:r>
              <a:rPr lang="fr-FR" dirty="0"/>
              <a:t>Datatypes List</a:t>
            </a:r>
          </a:p>
        </p:txBody>
      </p:sp>
      <p:pic>
        <p:nvPicPr>
          <p:cNvPr id="15" name="Image 14">
            <a:extLst>
              <a:ext uri="{FF2B5EF4-FFF2-40B4-BE49-F238E27FC236}">
                <a16:creationId xmlns:a16="http://schemas.microsoft.com/office/drawing/2014/main" id="{1CDFFE01-CD69-478C-9D5D-50E1F01E4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75" y="4760055"/>
            <a:ext cx="755971" cy="707197"/>
          </a:xfrm>
          <a:prstGeom prst="rect">
            <a:avLst/>
          </a:prstGeom>
        </p:spPr>
      </p:pic>
      <p:pic>
        <p:nvPicPr>
          <p:cNvPr id="17" name="Image 16">
            <a:extLst>
              <a:ext uri="{FF2B5EF4-FFF2-40B4-BE49-F238E27FC236}">
                <a16:creationId xmlns:a16="http://schemas.microsoft.com/office/drawing/2014/main" id="{0B6C5630-0154-4302-B7FF-C10DFFD6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94" y="4377822"/>
            <a:ext cx="823031" cy="195089"/>
          </a:xfrm>
          <a:prstGeom prst="rect">
            <a:avLst/>
          </a:prstGeom>
        </p:spPr>
      </p:pic>
      <p:pic>
        <p:nvPicPr>
          <p:cNvPr id="19" name="Image 18" descr="Une image contenant texte, graphiques vectoriels&#10;&#10;Description générée automatiquement">
            <a:extLst>
              <a:ext uri="{FF2B5EF4-FFF2-40B4-BE49-F238E27FC236}">
                <a16:creationId xmlns:a16="http://schemas.microsoft.com/office/drawing/2014/main" id="{7558B9AD-6491-4B55-8AD2-376993E21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808" y="4656415"/>
            <a:ext cx="707197" cy="914479"/>
          </a:xfrm>
          <a:prstGeom prst="rect">
            <a:avLst/>
          </a:prstGeom>
        </p:spPr>
      </p:pic>
      <p:pic>
        <p:nvPicPr>
          <p:cNvPr id="1026" name="Picture 2" descr="Employés de PPDM Association, lieu, carrières | LinkedIn">
            <a:extLst>
              <a:ext uri="{FF2B5EF4-FFF2-40B4-BE49-F238E27FC236}">
                <a16:creationId xmlns:a16="http://schemas.microsoft.com/office/drawing/2014/main" id="{0E5592D5-D1B7-496E-AA49-C13BFD1B0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422" y="3940982"/>
            <a:ext cx="715433" cy="71543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 coins arrondis 19">
            <a:extLst>
              <a:ext uri="{FF2B5EF4-FFF2-40B4-BE49-F238E27FC236}">
                <a16:creationId xmlns:a16="http://schemas.microsoft.com/office/drawing/2014/main" id="{30823E40-2F94-4267-B9B6-6DD38026568D}"/>
              </a:ext>
            </a:extLst>
          </p:cNvPr>
          <p:cNvSpPr/>
          <p:nvPr/>
        </p:nvSpPr>
        <p:spPr>
          <a:xfrm>
            <a:off x="739307" y="3940982"/>
            <a:ext cx="2133340" cy="1629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A9AD3B90-2FB9-47C8-AE8A-ABC91C036E66}"/>
              </a:ext>
            </a:extLst>
          </p:cNvPr>
          <p:cNvCxnSpPr>
            <a:cxnSpLocks/>
          </p:cNvCxnSpPr>
          <p:nvPr/>
        </p:nvCxnSpPr>
        <p:spPr>
          <a:xfrm flipV="1">
            <a:off x="3391783" y="2896352"/>
            <a:ext cx="0" cy="1863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835F10B-F5FC-4CA8-8661-1440130AF69B}"/>
              </a:ext>
            </a:extLst>
          </p:cNvPr>
          <p:cNvCxnSpPr>
            <a:cxnSpLocks/>
            <a:stCxn id="20" idx="3"/>
          </p:cNvCxnSpPr>
          <p:nvPr/>
        </p:nvCxnSpPr>
        <p:spPr>
          <a:xfrm>
            <a:off x="2872648" y="4755931"/>
            <a:ext cx="519137"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468F8738-0F97-46E1-8DB2-AFAD2E7B696F}"/>
              </a:ext>
            </a:extLst>
          </p:cNvPr>
          <p:cNvCxnSpPr>
            <a:cxnSpLocks/>
          </p:cNvCxnSpPr>
          <p:nvPr/>
        </p:nvCxnSpPr>
        <p:spPr>
          <a:xfrm flipV="1">
            <a:off x="3097501" y="2896350"/>
            <a:ext cx="519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B8A6E212-1919-46EF-A5B3-2642989C9685}"/>
              </a:ext>
            </a:extLst>
          </p:cNvPr>
          <p:cNvSpPr txBox="1"/>
          <p:nvPr/>
        </p:nvSpPr>
        <p:spPr>
          <a:xfrm rot="16200000">
            <a:off x="2668048" y="4021406"/>
            <a:ext cx="1174595" cy="369332"/>
          </a:xfrm>
          <a:prstGeom prst="rect">
            <a:avLst/>
          </a:prstGeom>
          <a:noFill/>
        </p:spPr>
        <p:txBody>
          <a:bodyPr wrap="square" rtlCol="0">
            <a:spAutoFit/>
          </a:bodyPr>
          <a:lstStyle/>
          <a:p>
            <a:r>
              <a:rPr lang="fr-FR" i="1" dirty="0">
                <a:solidFill>
                  <a:srgbClr val="0070C0"/>
                </a:solidFill>
              </a:rPr>
              <a:t>Donations</a:t>
            </a:r>
          </a:p>
        </p:txBody>
      </p:sp>
      <p:sp>
        <p:nvSpPr>
          <p:cNvPr id="47" name="Titre 1">
            <a:extLst>
              <a:ext uri="{FF2B5EF4-FFF2-40B4-BE49-F238E27FC236}">
                <a16:creationId xmlns:a16="http://schemas.microsoft.com/office/drawing/2014/main" id="{9EED0906-C21E-4152-A6CA-E0F7E85A2E11}"/>
              </a:ext>
            </a:extLst>
          </p:cNvPr>
          <p:cNvSpPr>
            <a:spLocks noGrp="1"/>
          </p:cNvSpPr>
          <p:nvPr>
            <p:ph type="title"/>
          </p:nvPr>
        </p:nvSpPr>
        <p:spPr>
          <a:xfrm>
            <a:off x="1665640" y="-25308"/>
            <a:ext cx="10515600" cy="1171091"/>
          </a:xfrm>
        </p:spPr>
        <p:txBody>
          <a:bodyPr>
            <a:normAutofit fontScale="90000"/>
          </a:bodyPr>
          <a:lstStyle/>
          <a:p>
            <a:pPr algn="r"/>
            <a:r>
              <a:rPr lang="fr-FR" sz="3600" i="1" u="sng" dirty="0"/>
              <a:t>OSDU’s Datatype Delivery Pipeline – </a:t>
            </a:r>
            <a:r>
              <a:rPr lang="fr-FR" sz="3600" i="1" u="sng" dirty="0">
                <a:solidFill>
                  <a:srgbClr val="FF0000"/>
                </a:solidFill>
              </a:rPr>
              <a:t>« Donation »</a:t>
            </a:r>
            <a:br>
              <a:rPr lang="fr-FR" sz="3600" i="1" dirty="0">
                <a:solidFill>
                  <a:srgbClr val="FF0000"/>
                </a:solidFill>
              </a:rPr>
            </a:br>
            <a:endParaRPr lang="fr-FR" sz="3600" i="1" dirty="0">
              <a:solidFill>
                <a:srgbClr val="FF0000"/>
              </a:solidFill>
            </a:endParaRPr>
          </a:p>
        </p:txBody>
      </p:sp>
      <p:pic>
        <p:nvPicPr>
          <p:cNvPr id="6" name="Picture 2" descr="Energistics Logo">
            <a:extLst>
              <a:ext uri="{FF2B5EF4-FFF2-40B4-BE49-F238E27FC236}">
                <a16:creationId xmlns:a16="http://schemas.microsoft.com/office/drawing/2014/main" id="{D608FE36-F744-42CA-BB8C-1DB8D3FFD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314" y="4008365"/>
            <a:ext cx="1011829" cy="1821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74BA16-26AF-9526-D6F2-C9DA69636DEF}"/>
              </a:ext>
            </a:extLst>
          </p:cNvPr>
          <p:cNvPicPr>
            <a:picLocks noChangeAspect="1"/>
          </p:cNvPicPr>
          <p:nvPr/>
        </p:nvPicPr>
        <p:blipFill>
          <a:blip r:embed="rId7"/>
          <a:stretch>
            <a:fillRect/>
          </a:stretch>
        </p:blipFill>
        <p:spPr>
          <a:xfrm>
            <a:off x="3540202" y="1472433"/>
            <a:ext cx="8373584" cy="2847834"/>
          </a:xfrm>
          <a:prstGeom prst="rect">
            <a:avLst/>
          </a:prstGeom>
        </p:spPr>
      </p:pic>
      <p:sp>
        <p:nvSpPr>
          <p:cNvPr id="5" name="Arrow: Curved Up 4">
            <a:extLst>
              <a:ext uri="{FF2B5EF4-FFF2-40B4-BE49-F238E27FC236}">
                <a16:creationId xmlns:a16="http://schemas.microsoft.com/office/drawing/2014/main" id="{00DC3E9D-F58F-E466-DCDC-A174832E502E}"/>
              </a:ext>
            </a:extLst>
          </p:cNvPr>
          <p:cNvSpPr/>
          <p:nvPr/>
        </p:nvSpPr>
        <p:spPr>
          <a:xfrm>
            <a:off x="5909488" y="4320267"/>
            <a:ext cx="1405712" cy="608572"/>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7" name="TextBox 6">
            <a:extLst>
              <a:ext uri="{FF2B5EF4-FFF2-40B4-BE49-F238E27FC236}">
                <a16:creationId xmlns:a16="http://schemas.microsoft.com/office/drawing/2014/main" id="{BA85892F-480D-CC11-B469-80217EC71EED}"/>
              </a:ext>
            </a:extLst>
          </p:cNvPr>
          <p:cNvSpPr txBox="1"/>
          <p:nvPr/>
        </p:nvSpPr>
        <p:spPr>
          <a:xfrm>
            <a:off x="5797175" y="4928839"/>
            <a:ext cx="3224162" cy="1200329"/>
          </a:xfrm>
          <a:prstGeom prst="rect">
            <a:avLst/>
          </a:prstGeom>
          <a:noFill/>
        </p:spPr>
        <p:txBody>
          <a:bodyPr wrap="square" rtlCol="0">
            <a:spAutoFit/>
          </a:bodyPr>
          <a:lstStyle/>
          <a:p>
            <a:r>
              <a:rPr lang="fr-FR" b="1" u="sng" dirty="0"/>
              <a:t>« OSDU-</a:t>
            </a:r>
            <a:r>
              <a:rPr lang="fr-FR" b="1" u="sng" dirty="0" err="1"/>
              <a:t>ing</a:t>
            </a:r>
            <a:r>
              <a:rPr lang="fr-FR" b="1" u="sng" dirty="0"/>
              <a:t> »</a:t>
            </a:r>
          </a:p>
          <a:p>
            <a:pPr marL="285750" indent="-285750">
              <a:buFontTx/>
              <a:buChar char="-"/>
            </a:pPr>
            <a:r>
              <a:rPr lang="fr-FR" i="1" dirty="0">
                <a:solidFill>
                  <a:srgbClr val="0070C0"/>
                </a:solidFill>
              </a:rPr>
              <a:t>Template</a:t>
            </a:r>
          </a:p>
          <a:p>
            <a:pPr marL="285750" indent="-285750">
              <a:buFontTx/>
              <a:buChar char="-"/>
            </a:pPr>
            <a:r>
              <a:rPr lang="fr-FR" i="1" dirty="0" err="1">
                <a:solidFill>
                  <a:srgbClr val="0070C0"/>
                </a:solidFill>
              </a:rPr>
              <a:t>Naming</a:t>
            </a:r>
            <a:r>
              <a:rPr lang="fr-FR" i="1" dirty="0">
                <a:solidFill>
                  <a:srgbClr val="0070C0"/>
                </a:solidFill>
              </a:rPr>
              <a:t> </a:t>
            </a:r>
            <a:r>
              <a:rPr lang="fr-FR" i="1" dirty="0" err="1">
                <a:solidFill>
                  <a:srgbClr val="0070C0"/>
                </a:solidFill>
              </a:rPr>
              <a:t>Conv</a:t>
            </a:r>
            <a:r>
              <a:rPr lang="fr-FR" i="1" dirty="0">
                <a:solidFill>
                  <a:srgbClr val="0070C0"/>
                </a:solidFill>
              </a:rPr>
              <a:t>.</a:t>
            </a:r>
          </a:p>
          <a:p>
            <a:pPr marL="285750" indent="-285750">
              <a:buFontTx/>
              <a:buChar char="-"/>
            </a:pPr>
            <a:r>
              <a:rPr lang="fr-FR" i="1" dirty="0">
                <a:solidFill>
                  <a:srgbClr val="0070C0"/>
                </a:solidFill>
              </a:rPr>
              <a:t>« </a:t>
            </a:r>
            <a:r>
              <a:rPr lang="fr-FR" i="1" dirty="0" err="1">
                <a:solidFill>
                  <a:srgbClr val="0070C0"/>
                </a:solidFill>
              </a:rPr>
              <a:t>Integrate</a:t>
            </a:r>
            <a:r>
              <a:rPr lang="fr-FR" i="1" dirty="0">
                <a:solidFill>
                  <a:srgbClr val="0070C0"/>
                </a:solidFill>
              </a:rPr>
              <a:t> &amp; </a:t>
            </a:r>
            <a:r>
              <a:rPr lang="fr-FR" i="1" dirty="0" err="1">
                <a:solidFill>
                  <a:srgbClr val="0070C0"/>
                </a:solidFill>
              </a:rPr>
              <a:t>Reuse</a:t>
            </a:r>
            <a:r>
              <a:rPr lang="fr-FR" i="1" dirty="0">
                <a:solidFill>
                  <a:srgbClr val="0070C0"/>
                </a:solidFill>
              </a:rPr>
              <a:t> »</a:t>
            </a:r>
          </a:p>
        </p:txBody>
      </p:sp>
    </p:spTree>
    <p:extLst>
      <p:ext uri="{BB962C8B-B14F-4D97-AF65-F5344CB8AC3E}">
        <p14:creationId xmlns:p14="http://schemas.microsoft.com/office/powerpoint/2010/main" val="71221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E63B-1B96-47F8-8EB2-50ADC2E09816}"/>
              </a:ext>
            </a:extLst>
          </p:cNvPr>
          <p:cNvSpPr>
            <a:spLocks noGrp="1"/>
          </p:cNvSpPr>
          <p:nvPr>
            <p:ph type="sldNum" sz="quarter" idx="12"/>
          </p:nvPr>
        </p:nvSpPr>
        <p:spPr/>
        <p:txBody>
          <a:bodyPr/>
          <a:lstStyle/>
          <a:p>
            <a:fld id="{4BBDA901-AC44-DA44-B86F-73C28EB4CF87}" type="slidenum">
              <a:rPr lang="en-GB" smtClean="0"/>
              <a:pPr/>
              <a:t>9</a:t>
            </a:fld>
            <a:endParaRPr lang="en-GB" dirty="0"/>
          </a:p>
        </p:txBody>
      </p:sp>
      <p:sp>
        <p:nvSpPr>
          <p:cNvPr id="5" name="Title 4">
            <a:extLst>
              <a:ext uri="{FF2B5EF4-FFF2-40B4-BE49-F238E27FC236}">
                <a16:creationId xmlns:a16="http://schemas.microsoft.com/office/drawing/2014/main" id="{16FD83AB-75E5-4595-B040-359F8DC87E9A}"/>
              </a:ext>
            </a:extLst>
          </p:cNvPr>
          <p:cNvSpPr>
            <a:spLocks noGrp="1"/>
          </p:cNvSpPr>
          <p:nvPr>
            <p:ph type="ctrTitle"/>
          </p:nvPr>
        </p:nvSpPr>
        <p:spPr/>
        <p:txBody>
          <a:bodyPr>
            <a:normAutofit fontScale="90000"/>
          </a:bodyPr>
          <a:lstStyle/>
          <a:p>
            <a:r>
              <a:rPr lang="en-US" dirty="0"/>
              <a:t>OSDU Platform</a:t>
            </a:r>
            <a:br>
              <a:rPr lang="en-US" dirty="0"/>
            </a:br>
            <a:r>
              <a:rPr lang="en-US" dirty="0"/>
              <a:t>Catalog &amp; Content</a:t>
            </a:r>
          </a:p>
        </p:txBody>
      </p:sp>
    </p:spTree>
    <p:extLst>
      <p:ext uri="{BB962C8B-B14F-4D97-AF65-F5344CB8AC3E}">
        <p14:creationId xmlns:p14="http://schemas.microsoft.com/office/powerpoint/2010/main" val="777314446"/>
      </p:ext>
    </p:extLst>
  </p:cSld>
  <p:clrMapOvr>
    <a:masterClrMapping/>
  </p:clrMapOvr>
</p:sld>
</file>

<file path=ppt/theme/theme1.xml><?xml version="1.0" encoding="utf-8"?>
<a:theme xmlns:a="http://schemas.openxmlformats.org/drawingml/2006/main" name="2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_open_group_template_16x9-2018_new_0_1" id="{2F619292-9280-9A44-B0A3-B902ACE0C2DF}" vid="{81C6DF03-5122-4A47-9066-24DF077AA3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3355</TotalTime>
  <Words>2364</Words>
  <Application>Microsoft Macintosh PowerPoint</Application>
  <PresentationFormat>Widescreen</PresentationFormat>
  <Paragraphs>492</Paragraphs>
  <Slides>34</Slides>
  <Notes>10</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Calibri</vt:lpstr>
      <vt:lpstr>JetBrains Mono</vt:lpstr>
      <vt:lpstr>Segoe UI</vt:lpstr>
      <vt:lpstr>Times New Roman</vt:lpstr>
      <vt:lpstr>2_Office Theme</vt:lpstr>
      <vt:lpstr>Office Theme</vt:lpstr>
      <vt:lpstr>PowerPoint Presentation</vt:lpstr>
      <vt:lpstr>Data Concepts Working Group</vt:lpstr>
      <vt:lpstr>“Data Concepts” Working Group</vt:lpstr>
      <vt:lpstr>Working Group Structure</vt:lpstr>
      <vt:lpstr>Working Group Structure</vt:lpstr>
      <vt:lpstr>Working Group Structure</vt:lpstr>
      <vt:lpstr>OSDU’s Datatype Delivery Pipeline - DDSC Focus </vt:lpstr>
      <vt:lpstr>OSDU’s Datatype Delivery Pipeline – « Donation » </vt:lpstr>
      <vt:lpstr>OSDU Platform Catalog &amp; Content</vt:lpstr>
      <vt:lpstr>OSDU Architecture</vt:lpstr>
      <vt:lpstr>Core Services Overview – Native “S.o.R” OSDU</vt:lpstr>
      <vt:lpstr>Core Services Overview – Native “S.o.R” OSDU</vt:lpstr>
      <vt:lpstr>OSDU Entities – in “SoR”</vt:lpstr>
      <vt:lpstr>OSDU Entities – in “SoR”</vt:lpstr>
      <vt:lpstr>OSDU Entities – in “SoR”</vt:lpstr>
      <vt:lpstr>PowerPoint Presentation</vt:lpstr>
      <vt:lpstr>OSDU Platform Content – Files / DataSet</vt:lpstr>
      <vt:lpstr>Basics “Content” Container - within “SoR”</vt:lpstr>
      <vt:lpstr>Basics “Content” Container - within “SoR”</vt:lpstr>
      <vt:lpstr>OSDU Platform Optimized Content Management  Standardized DDMS</vt:lpstr>
      <vt:lpstr>Framework</vt:lpstr>
      <vt:lpstr>DDMS Capabilities</vt:lpstr>
      <vt:lpstr>PowerPoint Presentation</vt:lpstr>
      <vt:lpstr>PowerPoint Presentation</vt:lpstr>
      <vt:lpstr>OSDU Platform Catalog – Group Types</vt:lpstr>
      <vt:lpstr>OSDU group type</vt:lpstr>
      <vt:lpstr>OSDU group type</vt:lpstr>
      <vt:lpstr>PowerPoint Presentation</vt:lpstr>
      <vt:lpstr>PowerPoint Presentation</vt:lpstr>
      <vt:lpstr>OSDU Data Concepts Roadmap (Optionally)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Pipe, James</dc:creator>
  <cp:lastModifiedBy>Jan Harald Hole Mortensen</cp:lastModifiedBy>
  <cp:revision>59</cp:revision>
  <dcterms:created xsi:type="dcterms:W3CDTF">2021-03-08T20:04:15Z</dcterms:created>
  <dcterms:modified xsi:type="dcterms:W3CDTF">2023-05-31T16:08:29Z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e4db608-ddec-4a44-8ad7-7d5a79b7448e_Enabled">
    <vt:lpwstr>true</vt:lpwstr>
  </property>
  <property fmtid="{D5CDD505-2E9C-101B-9397-08002B2CF9AE}" pid="3" name="MSIP_Label_6e4db608-ddec-4a44-8ad7-7d5a79b7448e_SetDate">
    <vt:lpwstr>2021-03-08T20:04:15Z</vt:lpwstr>
  </property>
  <property fmtid="{D5CDD505-2E9C-101B-9397-08002B2CF9AE}" pid="4" name="MSIP_Label_6e4db608-ddec-4a44-8ad7-7d5a79b7448e_Method">
    <vt:lpwstr>Standard</vt:lpwstr>
  </property>
  <property fmtid="{D5CDD505-2E9C-101B-9397-08002B2CF9AE}" pid="5" name="MSIP_Label_6e4db608-ddec-4a44-8ad7-7d5a79b7448e_Name">
    <vt:lpwstr>Internal</vt:lpwstr>
  </property>
  <property fmtid="{D5CDD505-2E9C-101B-9397-08002B2CF9AE}" pid="6" name="MSIP_Label_6e4db608-ddec-4a44-8ad7-7d5a79b7448e_SiteId">
    <vt:lpwstr>fd799da1-bfc1-4234-a91c-72b3a1cb9e26</vt:lpwstr>
  </property>
  <property fmtid="{D5CDD505-2E9C-101B-9397-08002B2CF9AE}" pid="7" name="MSIP_Label_6e4db608-ddec-4a44-8ad7-7d5a79b7448e_ActionId">
    <vt:lpwstr>c1c452e1-be38-45b1-a850-4e964d3662a9</vt:lpwstr>
  </property>
  <property fmtid="{D5CDD505-2E9C-101B-9397-08002B2CF9AE}" pid="8" name="MSIP_Label_6e4db608-ddec-4a44-8ad7-7d5a79b7448e_ContentBits">
    <vt:lpwstr>0</vt:lpwstr>
  </property>
  <property fmtid="{D5CDD505-2E9C-101B-9397-08002B2CF9AE}" pid="9" name="MSIP_Label_a4593b6e-8994-43c5-a486-e951b5f02cec_Enabled">
    <vt:lpwstr>true</vt:lpwstr>
  </property>
  <property fmtid="{D5CDD505-2E9C-101B-9397-08002B2CF9AE}" pid="10" name="MSIP_Label_a4593b6e-8994-43c5-a486-e951b5f02cec_SetDate">
    <vt:lpwstr>2023-04-11T06:37:09Z</vt:lpwstr>
  </property>
  <property fmtid="{D5CDD505-2E9C-101B-9397-08002B2CF9AE}" pid="11" name="MSIP_Label_a4593b6e-8994-43c5-a486-e951b5f02cec_Method">
    <vt:lpwstr>Privileged</vt:lpwstr>
  </property>
  <property fmtid="{D5CDD505-2E9C-101B-9397-08002B2CF9AE}" pid="12" name="MSIP_Label_a4593b6e-8994-43c5-a486-e951b5f02cec_Name">
    <vt:lpwstr>a4593b6e-8994-43c5-a486-e951b5f02cec</vt:lpwstr>
  </property>
  <property fmtid="{D5CDD505-2E9C-101B-9397-08002B2CF9AE}" pid="13" name="MSIP_Label_a4593b6e-8994-43c5-a486-e951b5f02cec_SiteId">
    <vt:lpwstr>329e91b0-e21f-48fb-a071-456717ecc28e</vt:lpwstr>
  </property>
  <property fmtid="{D5CDD505-2E9C-101B-9397-08002B2CF9AE}" pid="14" name="MSIP_Label_a4593b6e-8994-43c5-a486-e951b5f02cec_ActionId">
    <vt:lpwstr>04fb54ce-2f2e-4ae7-b921-9519b5bc83fd</vt:lpwstr>
  </property>
  <property fmtid="{D5CDD505-2E9C-101B-9397-08002B2CF9AE}" pid="15" name="MSIP_Label_a4593b6e-8994-43c5-a486-e951b5f02cec_ContentBits">
    <vt:lpwstr>0</vt:lpwstr>
  </property>
</Properties>
</file>